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1053" r:id="rId3"/>
    <p:sldId id="379" r:id="rId4"/>
    <p:sldId id="1045" r:id="rId5"/>
    <p:sldId id="1010" r:id="rId6"/>
    <p:sldId id="1052" r:id="rId7"/>
    <p:sldId id="329" r:id="rId8"/>
    <p:sldId id="1020" r:id="rId9"/>
    <p:sldId id="355" r:id="rId10"/>
    <p:sldId id="360" r:id="rId11"/>
    <p:sldId id="343" r:id="rId12"/>
    <p:sldId id="363" r:id="rId13"/>
    <p:sldId id="730" r:id="rId14"/>
    <p:sldId id="373" r:id="rId15"/>
    <p:sldId id="738" r:id="rId16"/>
    <p:sldId id="744" r:id="rId17"/>
    <p:sldId id="1031" r:id="rId18"/>
    <p:sldId id="1032" r:id="rId19"/>
    <p:sldId id="1049" r:id="rId20"/>
    <p:sldId id="1035" r:id="rId21"/>
    <p:sldId id="1029" r:id="rId22"/>
    <p:sldId id="1043" r:id="rId23"/>
    <p:sldId id="366" r:id="rId24"/>
    <p:sldId id="1055" r:id="rId2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75" autoAdjust="0"/>
    <p:restoredTop sz="94660"/>
  </p:normalViewPr>
  <p:slideViewPr>
    <p:cSldViewPr snapToGrid="0">
      <p:cViewPr varScale="1">
        <p:scale>
          <a:sx n="63" d="100"/>
          <a:sy n="63"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8420BA-6E6A-92FC-0BA5-E513353D0751}"/>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C6854CCD-5F41-40AA-FCCA-CB73BD0D44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744A59C5-1956-D3B4-F795-EFB6AABCD31F}"/>
              </a:ext>
            </a:extLst>
          </p:cNvPr>
          <p:cNvSpPr>
            <a:spLocks noGrp="1"/>
          </p:cNvSpPr>
          <p:nvPr>
            <p:ph type="dt" sz="half" idx="10"/>
          </p:nvPr>
        </p:nvSpPr>
        <p:spPr/>
        <p:txBody>
          <a:bodyPr/>
          <a:lstStyle/>
          <a:p>
            <a:fld id="{B0A11FBB-08E8-415C-8458-9ED1F126EBFC}" type="datetimeFigureOut">
              <a:rPr lang="fi-FI" smtClean="0"/>
              <a:t>1.2.2023</a:t>
            </a:fld>
            <a:endParaRPr lang="fi-FI"/>
          </a:p>
        </p:txBody>
      </p:sp>
      <p:sp>
        <p:nvSpPr>
          <p:cNvPr id="5" name="Alatunnisteen paikkamerkki 4">
            <a:extLst>
              <a:ext uri="{FF2B5EF4-FFF2-40B4-BE49-F238E27FC236}">
                <a16:creationId xmlns:a16="http://schemas.microsoft.com/office/drawing/2014/main" id="{74B73B77-93AC-2CDD-0451-B4853AF5FF4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ECD7C098-53BB-A9EC-D135-EF5001D30BE2}"/>
              </a:ext>
            </a:extLst>
          </p:cNvPr>
          <p:cNvSpPr>
            <a:spLocks noGrp="1"/>
          </p:cNvSpPr>
          <p:nvPr>
            <p:ph type="sldNum" sz="quarter" idx="12"/>
          </p:nvPr>
        </p:nvSpPr>
        <p:spPr/>
        <p:txBody>
          <a:bodyPr/>
          <a:lstStyle/>
          <a:p>
            <a:fld id="{114D0CBE-7131-40DF-8C83-2264E573EBC9}" type="slidenum">
              <a:rPr lang="fi-FI" smtClean="0"/>
              <a:t>‹#›</a:t>
            </a:fld>
            <a:endParaRPr lang="fi-FI"/>
          </a:p>
        </p:txBody>
      </p:sp>
    </p:spTree>
    <p:extLst>
      <p:ext uri="{BB962C8B-B14F-4D97-AF65-F5344CB8AC3E}">
        <p14:creationId xmlns:p14="http://schemas.microsoft.com/office/powerpoint/2010/main" val="3308538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F9C90F-EB59-5B31-C191-660243759FD8}"/>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004D6896-84D6-D3E5-6254-069F4950686C}"/>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0029ACF-B888-DBAA-401D-142B9FFE5418}"/>
              </a:ext>
            </a:extLst>
          </p:cNvPr>
          <p:cNvSpPr>
            <a:spLocks noGrp="1"/>
          </p:cNvSpPr>
          <p:nvPr>
            <p:ph type="dt" sz="half" idx="10"/>
          </p:nvPr>
        </p:nvSpPr>
        <p:spPr/>
        <p:txBody>
          <a:bodyPr/>
          <a:lstStyle/>
          <a:p>
            <a:fld id="{B0A11FBB-08E8-415C-8458-9ED1F126EBFC}" type="datetimeFigureOut">
              <a:rPr lang="fi-FI" smtClean="0"/>
              <a:t>1.2.2023</a:t>
            </a:fld>
            <a:endParaRPr lang="fi-FI"/>
          </a:p>
        </p:txBody>
      </p:sp>
      <p:sp>
        <p:nvSpPr>
          <p:cNvPr id="5" name="Alatunnisteen paikkamerkki 4">
            <a:extLst>
              <a:ext uri="{FF2B5EF4-FFF2-40B4-BE49-F238E27FC236}">
                <a16:creationId xmlns:a16="http://schemas.microsoft.com/office/drawing/2014/main" id="{0AEB0AC4-1333-E55F-7E98-9D6B4AE7FC1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7F78E22-99A5-4212-4DF4-3FDA6716488A}"/>
              </a:ext>
            </a:extLst>
          </p:cNvPr>
          <p:cNvSpPr>
            <a:spLocks noGrp="1"/>
          </p:cNvSpPr>
          <p:nvPr>
            <p:ph type="sldNum" sz="quarter" idx="12"/>
          </p:nvPr>
        </p:nvSpPr>
        <p:spPr/>
        <p:txBody>
          <a:bodyPr/>
          <a:lstStyle/>
          <a:p>
            <a:fld id="{114D0CBE-7131-40DF-8C83-2264E573EBC9}" type="slidenum">
              <a:rPr lang="fi-FI" smtClean="0"/>
              <a:t>‹#›</a:t>
            </a:fld>
            <a:endParaRPr lang="fi-FI"/>
          </a:p>
        </p:txBody>
      </p:sp>
    </p:spTree>
    <p:extLst>
      <p:ext uri="{BB962C8B-B14F-4D97-AF65-F5344CB8AC3E}">
        <p14:creationId xmlns:p14="http://schemas.microsoft.com/office/powerpoint/2010/main" val="3305942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77AA32BC-8DB6-0F08-AFEC-06EE426E5C03}"/>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AFFD541F-EE1A-38FA-E1D9-2740D40553E2}"/>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5B01287-70A4-E23A-3318-D57E6AFB99D0}"/>
              </a:ext>
            </a:extLst>
          </p:cNvPr>
          <p:cNvSpPr>
            <a:spLocks noGrp="1"/>
          </p:cNvSpPr>
          <p:nvPr>
            <p:ph type="dt" sz="half" idx="10"/>
          </p:nvPr>
        </p:nvSpPr>
        <p:spPr/>
        <p:txBody>
          <a:bodyPr/>
          <a:lstStyle/>
          <a:p>
            <a:fld id="{B0A11FBB-08E8-415C-8458-9ED1F126EBFC}" type="datetimeFigureOut">
              <a:rPr lang="fi-FI" smtClean="0"/>
              <a:t>1.2.2023</a:t>
            </a:fld>
            <a:endParaRPr lang="fi-FI"/>
          </a:p>
        </p:txBody>
      </p:sp>
      <p:sp>
        <p:nvSpPr>
          <p:cNvPr id="5" name="Alatunnisteen paikkamerkki 4">
            <a:extLst>
              <a:ext uri="{FF2B5EF4-FFF2-40B4-BE49-F238E27FC236}">
                <a16:creationId xmlns:a16="http://schemas.microsoft.com/office/drawing/2014/main" id="{1CE6C96A-E13A-351D-69DF-EB1980792DF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E56E60A8-CACD-46E0-A883-6EB7E511E639}"/>
              </a:ext>
            </a:extLst>
          </p:cNvPr>
          <p:cNvSpPr>
            <a:spLocks noGrp="1"/>
          </p:cNvSpPr>
          <p:nvPr>
            <p:ph type="sldNum" sz="quarter" idx="12"/>
          </p:nvPr>
        </p:nvSpPr>
        <p:spPr/>
        <p:txBody>
          <a:bodyPr/>
          <a:lstStyle/>
          <a:p>
            <a:fld id="{114D0CBE-7131-40DF-8C83-2264E573EBC9}" type="slidenum">
              <a:rPr lang="fi-FI" smtClean="0"/>
              <a:t>‹#›</a:t>
            </a:fld>
            <a:endParaRPr lang="fi-FI"/>
          </a:p>
        </p:txBody>
      </p:sp>
    </p:spTree>
    <p:extLst>
      <p:ext uri="{BB962C8B-B14F-4D97-AF65-F5344CB8AC3E}">
        <p14:creationId xmlns:p14="http://schemas.microsoft.com/office/powerpoint/2010/main" val="1540988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1A3CD51-CD20-FB19-4248-43C7B5F99F5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DB82B80E-E4C4-E1D7-883C-D8BEB678549A}"/>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56D4497-388A-BC7D-47A8-0AF7AA3AD315}"/>
              </a:ext>
            </a:extLst>
          </p:cNvPr>
          <p:cNvSpPr>
            <a:spLocks noGrp="1"/>
          </p:cNvSpPr>
          <p:nvPr>
            <p:ph type="dt" sz="half" idx="10"/>
          </p:nvPr>
        </p:nvSpPr>
        <p:spPr/>
        <p:txBody>
          <a:bodyPr/>
          <a:lstStyle/>
          <a:p>
            <a:fld id="{B0A11FBB-08E8-415C-8458-9ED1F126EBFC}" type="datetimeFigureOut">
              <a:rPr lang="fi-FI" smtClean="0"/>
              <a:t>1.2.2023</a:t>
            </a:fld>
            <a:endParaRPr lang="fi-FI"/>
          </a:p>
        </p:txBody>
      </p:sp>
      <p:sp>
        <p:nvSpPr>
          <p:cNvPr id="5" name="Alatunnisteen paikkamerkki 4">
            <a:extLst>
              <a:ext uri="{FF2B5EF4-FFF2-40B4-BE49-F238E27FC236}">
                <a16:creationId xmlns:a16="http://schemas.microsoft.com/office/drawing/2014/main" id="{804339D1-D0CF-166C-B0E7-7B93EAA05FA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CBF6376-7B63-87A6-AD38-D9637BEA5F22}"/>
              </a:ext>
            </a:extLst>
          </p:cNvPr>
          <p:cNvSpPr>
            <a:spLocks noGrp="1"/>
          </p:cNvSpPr>
          <p:nvPr>
            <p:ph type="sldNum" sz="quarter" idx="12"/>
          </p:nvPr>
        </p:nvSpPr>
        <p:spPr/>
        <p:txBody>
          <a:bodyPr/>
          <a:lstStyle/>
          <a:p>
            <a:fld id="{114D0CBE-7131-40DF-8C83-2264E573EBC9}" type="slidenum">
              <a:rPr lang="fi-FI" smtClean="0"/>
              <a:t>‹#›</a:t>
            </a:fld>
            <a:endParaRPr lang="fi-FI"/>
          </a:p>
        </p:txBody>
      </p:sp>
    </p:spTree>
    <p:extLst>
      <p:ext uri="{BB962C8B-B14F-4D97-AF65-F5344CB8AC3E}">
        <p14:creationId xmlns:p14="http://schemas.microsoft.com/office/powerpoint/2010/main" val="2309929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22993D-52C2-A247-F460-DFDF2DB7B9FC}"/>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80184C5D-7AE4-EBBE-F9A0-AA4DCDA43E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1C874AA2-A458-0072-7B47-38F4B9CDC581}"/>
              </a:ext>
            </a:extLst>
          </p:cNvPr>
          <p:cNvSpPr>
            <a:spLocks noGrp="1"/>
          </p:cNvSpPr>
          <p:nvPr>
            <p:ph type="dt" sz="half" idx="10"/>
          </p:nvPr>
        </p:nvSpPr>
        <p:spPr/>
        <p:txBody>
          <a:bodyPr/>
          <a:lstStyle/>
          <a:p>
            <a:fld id="{B0A11FBB-08E8-415C-8458-9ED1F126EBFC}" type="datetimeFigureOut">
              <a:rPr lang="fi-FI" smtClean="0"/>
              <a:t>1.2.2023</a:t>
            </a:fld>
            <a:endParaRPr lang="fi-FI"/>
          </a:p>
        </p:txBody>
      </p:sp>
      <p:sp>
        <p:nvSpPr>
          <p:cNvPr id="5" name="Alatunnisteen paikkamerkki 4">
            <a:extLst>
              <a:ext uri="{FF2B5EF4-FFF2-40B4-BE49-F238E27FC236}">
                <a16:creationId xmlns:a16="http://schemas.microsoft.com/office/drawing/2014/main" id="{48D60E92-C1A1-039F-0055-D5A4E28196A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01EA663-F2BB-53DB-C501-EC0B8BFE7364}"/>
              </a:ext>
            </a:extLst>
          </p:cNvPr>
          <p:cNvSpPr>
            <a:spLocks noGrp="1"/>
          </p:cNvSpPr>
          <p:nvPr>
            <p:ph type="sldNum" sz="quarter" idx="12"/>
          </p:nvPr>
        </p:nvSpPr>
        <p:spPr/>
        <p:txBody>
          <a:bodyPr/>
          <a:lstStyle/>
          <a:p>
            <a:fld id="{114D0CBE-7131-40DF-8C83-2264E573EBC9}" type="slidenum">
              <a:rPr lang="fi-FI" smtClean="0"/>
              <a:t>‹#›</a:t>
            </a:fld>
            <a:endParaRPr lang="fi-FI"/>
          </a:p>
        </p:txBody>
      </p:sp>
    </p:spTree>
    <p:extLst>
      <p:ext uri="{BB962C8B-B14F-4D97-AF65-F5344CB8AC3E}">
        <p14:creationId xmlns:p14="http://schemas.microsoft.com/office/powerpoint/2010/main" val="3621814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7A2D5F-1C98-6F67-0081-58B4B2B5A21A}"/>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40E474C-A886-37EB-7D17-00C6E87C9848}"/>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CFFEB807-4827-6248-8374-6C3852D95627}"/>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B68B9719-AE19-C85B-F779-64ED3C4BD273}"/>
              </a:ext>
            </a:extLst>
          </p:cNvPr>
          <p:cNvSpPr>
            <a:spLocks noGrp="1"/>
          </p:cNvSpPr>
          <p:nvPr>
            <p:ph type="dt" sz="half" idx="10"/>
          </p:nvPr>
        </p:nvSpPr>
        <p:spPr/>
        <p:txBody>
          <a:bodyPr/>
          <a:lstStyle/>
          <a:p>
            <a:fld id="{B0A11FBB-08E8-415C-8458-9ED1F126EBFC}" type="datetimeFigureOut">
              <a:rPr lang="fi-FI" smtClean="0"/>
              <a:t>1.2.2023</a:t>
            </a:fld>
            <a:endParaRPr lang="fi-FI"/>
          </a:p>
        </p:txBody>
      </p:sp>
      <p:sp>
        <p:nvSpPr>
          <p:cNvPr id="6" name="Alatunnisteen paikkamerkki 5">
            <a:extLst>
              <a:ext uri="{FF2B5EF4-FFF2-40B4-BE49-F238E27FC236}">
                <a16:creationId xmlns:a16="http://schemas.microsoft.com/office/drawing/2014/main" id="{ED4E8EE3-D64C-5718-DB8C-C721379FC096}"/>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7781C42-F8AD-1535-0EF9-AD468DA89B62}"/>
              </a:ext>
            </a:extLst>
          </p:cNvPr>
          <p:cNvSpPr>
            <a:spLocks noGrp="1"/>
          </p:cNvSpPr>
          <p:nvPr>
            <p:ph type="sldNum" sz="quarter" idx="12"/>
          </p:nvPr>
        </p:nvSpPr>
        <p:spPr/>
        <p:txBody>
          <a:bodyPr/>
          <a:lstStyle/>
          <a:p>
            <a:fld id="{114D0CBE-7131-40DF-8C83-2264E573EBC9}" type="slidenum">
              <a:rPr lang="fi-FI" smtClean="0"/>
              <a:t>‹#›</a:t>
            </a:fld>
            <a:endParaRPr lang="fi-FI"/>
          </a:p>
        </p:txBody>
      </p:sp>
    </p:spTree>
    <p:extLst>
      <p:ext uri="{BB962C8B-B14F-4D97-AF65-F5344CB8AC3E}">
        <p14:creationId xmlns:p14="http://schemas.microsoft.com/office/powerpoint/2010/main" val="1505147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A15AEF-EA2B-C0E4-60CD-5559825DCD2E}"/>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DBFE6BA3-1529-27FE-79D0-DA158FF4C3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72602216-81CA-1E8C-F80B-BE10C628CFA7}"/>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1956EC4C-2661-FC95-CA5F-010D6A08A8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B1F1AE2E-7D6E-B4D5-7189-58990F1D8923}"/>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24A88410-11C6-6367-DC0B-9C3A9BA24E9D}"/>
              </a:ext>
            </a:extLst>
          </p:cNvPr>
          <p:cNvSpPr>
            <a:spLocks noGrp="1"/>
          </p:cNvSpPr>
          <p:nvPr>
            <p:ph type="dt" sz="half" idx="10"/>
          </p:nvPr>
        </p:nvSpPr>
        <p:spPr/>
        <p:txBody>
          <a:bodyPr/>
          <a:lstStyle/>
          <a:p>
            <a:fld id="{B0A11FBB-08E8-415C-8458-9ED1F126EBFC}" type="datetimeFigureOut">
              <a:rPr lang="fi-FI" smtClean="0"/>
              <a:t>1.2.2023</a:t>
            </a:fld>
            <a:endParaRPr lang="fi-FI"/>
          </a:p>
        </p:txBody>
      </p:sp>
      <p:sp>
        <p:nvSpPr>
          <p:cNvPr id="8" name="Alatunnisteen paikkamerkki 7">
            <a:extLst>
              <a:ext uri="{FF2B5EF4-FFF2-40B4-BE49-F238E27FC236}">
                <a16:creationId xmlns:a16="http://schemas.microsoft.com/office/drawing/2014/main" id="{3020811F-F48C-5F83-772F-0800AEC412E6}"/>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08E7EC58-201A-EA1A-3931-34B9A7384C1C}"/>
              </a:ext>
            </a:extLst>
          </p:cNvPr>
          <p:cNvSpPr>
            <a:spLocks noGrp="1"/>
          </p:cNvSpPr>
          <p:nvPr>
            <p:ph type="sldNum" sz="quarter" idx="12"/>
          </p:nvPr>
        </p:nvSpPr>
        <p:spPr/>
        <p:txBody>
          <a:bodyPr/>
          <a:lstStyle/>
          <a:p>
            <a:fld id="{114D0CBE-7131-40DF-8C83-2264E573EBC9}" type="slidenum">
              <a:rPr lang="fi-FI" smtClean="0"/>
              <a:t>‹#›</a:t>
            </a:fld>
            <a:endParaRPr lang="fi-FI"/>
          </a:p>
        </p:txBody>
      </p:sp>
    </p:spTree>
    <p:extLst>
      <p:ext uri="{BB962C8B-B14F-4D97-AF65-F5344CB8AC3E}">
        <p14:creationId xmlns:p14="http://schemas.microsoft.com/office/powerpoint/2010/main" val="3673329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10B127-7F65-88B9-A5C4-FBE8DA17F41D}"/>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2A602AF0-C34B-5507-3DAC-F9B016FA0E36}"/>
              </a:ext>
            </a:extLst>
          </p:cNvPr>
          <p:cNvSpPr>
            <a:spLocks noGrp="1"/>
          </p:cNvSpPr>
          <p:nvPr>
            <p:ph type="dt" sz="half" idx="10"/>
          </p:nvPr>
        </p:nvSpPr>
        <p:spPr/>
        <p:txBody>
          <a:bodyPr/>
          <a:lstStyle/>
          <a:p>
            <a:fld id="{B0A11FBB-08E8-415C-8458-9ED1F126EBFC}" type="datetimeFigureOut">
              <a:rPr lang="fi-FI" smtClean="0"/>
              <a:t>1.2.2023</a:t>
            </a:fld>
            <a:endParaRPr lang="fi-FI"/>
          </a:p>
        </p:txBody>
      </p:sp>
      <p:sp>
        <p:nvSpPr>
          <p:cNvPr id="4" name="Alatunnisteen paikkamerkki 3">
            <a:extLst>
              <a:ext uri="{FF2B5EF4-FFF2-40B4-BE49-F238E27FC236}">
                <a16:creationId xmlns:a16="http://schemas.microsoft.com/office/drawing/2014/main" id="{DD75B06F-0F1B-F1F7-39EC-4B2492A037A0}"/>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CA2BAAA8-0B8A-DC91-1E0A-2F18CD10D934}"/>
              </a:ext>
            </a:extLst>
          </p:cNvPr>
          <p:cNvSpPr>
            <a:spLocks noGrp="1"/>
          </p:cNvSpPr>
          <p:nvPr>
            <p:ph type="sldNum" sz="quarter" idx="12"/>
          </p:nvPr>
        </p:nvSpPr>
        <p:spPr/>
        <p:txBody>
          <a:bodyPr/>
          <a:lstStyle/>
          <a:p>
            <a:fld id="{114D0CBE-7131-40DF-8C83-2264E573EBC9}" type="slidenum">
              <a:rPr lang="fi-FI" smtClean="0"/>
              <a:t>‹#›</a:t>
            </a:fld>
            <a:endParaRPr lang="fi-FI"/>
          </a:p>
        </p:txBody>
      </p:sp>
    </p:spTree>
    <p:extLst>
      <p:ext uri="{BB962C8B-B14F-4D97-AF65-F5344CB8AC3E}">
        <p14:creationId xmlns:p14="http://schemas.microsoft.com/office/powerpoint/2010/main" val="1093542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4048D08-6A83-BF3E-98AD-847D2565FD13}"/>
              </a:ext>
            </a:extLst>
          </p:cNvPr>
          <p:cNvSpPr>
            <a:spLocks noGrp="1"/>
          </p:cNvSpPr>
          <p:nvPr>
            <p:ph type="dt" sz="half" idx="10"/>
          </p:nvPr>
        </p:nvSpPr>
        <p:spPr/>
        <p:txBody>
          <a:bodyPr/>
          <a:lstStyle/>
          <a:p>
            <a:fld id="{B0A11FBB-08E8-415C-8458-9ED1F126EBFC}" type="datetimeFigureOut">
              <a:rPr lang="fi-FI" smtClean="0"/>
              <a:t>1.2.2023</a:t>
            </a:fld>
            <a:endParaRPr lang="fi-FI"/>
          </a:p>
        </p:txBody>
      </p:sp>
      <p:sp>
        <p:nvSpPr>
          <p:cNvPr id="3" name="Alatunnisteen paikkamerkki 2">
            <a:extLst>
              <a:ext uri="{FF2B5EF4-FFF2-40B4-BE49-F238E27FC236}">
                <a16:creationId xmlns:a16="http://schemas.microsoft.com/office/drawing/2014/main" id="{E5524C54-CCAD-EC0E-3CF2-DC151EF3CC1B}"/>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6358B4DB-EB7E-E390-0F02-213D94E45CDC}"/>
              </a:ext>
            </a:extLst>
          </p:cNvPr>
          <p:cNvSpPr>
            <a:spLocks noGrp="1"/>
          </p:cNvSpPr>
          <p:nvPr>
            <p:ph type="sldNum" sz="quarter" idx="12"/>
          </p:nvPr>
        </p:nvSpPr>
        <p:spPr/>
        <p:txBody>
          <a:bodyPr/>
          <a:lstStyle/>
          <a:p>
            <a:fld id="{114D0CBE-7131-40DF-8C83-2264E573EBC9}" type="slidenum">
              <a:rPr lang="fi-FI" smtClean="0"/>
              <a:t>‹#›</a:t>
            </a:fld>
            <a:endParaRPr lang="fi-FI"/>
          </a:p>
        </p:txBody>
      </p:sp>
    </p:spTree>
    <p:extLst>
      <p:ext uri="{BB962C8B-B14F-4D97-AF65-F5344CB8AC3E}">
        <p14:creationId xmlns:p14="http://schemas.microsoft.com/office/powerpoint/2010/main" val="2563251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EAA573-AA59-7EA0-CB71-8BA85AE0D899}"/>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BA3084F8-AC12-B0FB-C48B-47105EC78B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E2B692BC-1DDA-8B24-AEF5-F15353D2CA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74F9EC7B-9130-550E-8AAC-7CC546986BDE}"/>
              </a:ext>
            </a:extLst>
          </p:cNvPr>
          <p:cNvSpPr>
            <a:spLocks noGrp="1"/>
          </p:cNvSpPr>
          <p:nvPr>
            <p:ph type="dt" sz="half" idx="10"/>
          </p:nvPr>
        </p:nvSpPr>
        <p:spPr/>
        <p:txBody>
          <a:bodyPr/>
          <a:lstStyle/>
          <a:p>
            <a:fld id="{B0A11FBB-08E8-415C-8458-9ED1F126EBFC}" type="datetimeFigureOut">
              <a:rPr lang="fi-FI" smtClean="0"/>
              <a:t>1.2.2023</a:t>
            </a:fld>
            <a:endParaRPr lang="fi-FI"/>
          </a:p>
        </p:txBody>
      </p:sp>
      <p:sp>
        <p:nvSpPr>
          <p:cNvPr id="6" name="Alatunnisteen paikkamerkki 5">
            <a:extLst>
              <a:ext uri="{FF2B5EF4-FFF2-40B4-BE49-F238E27FC236}">
                <a16:creationId xmlns:a16="http://schemas.microsoft.com/office/drawing/2014/main" id="{D6D93972-C541-4AA6-9EBC-B4009F1F7BE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679B050-0314-D550-9DAC-BAA56005B9B8}"/>
              </a:ext>
            </a:extLst>
          </p:cNvPr>
          <p:cNvSpPr>
            <a:spLocks noGrp="1"/>
          </p:cNvSpPr>
          <p:nvPr>
            <p:ph type="sldNum" sz="quarter" idx="12"/>
          </p:nvPr>
        </p:nvSpPr>
        <p:spPr/>
        <p:txBody>
          <a:bodyPr/>
          <a:lstStyle/>
          <a:p>
            <a:fld id="{114D0CBE-7131-40DF-8C83-2264E573EBC9}" type="slidenum">
              <a:rPr lang="fi-FI" smtClean="0"/>
              <a:t>‹#›</a:t>
            </a:fld>
            <a:endParaRPr lang="fi-FI"/>
          </a:p>
        </p:txBody>
      </p:sp>
    </p:spTree>
    <p:extLst>
      <p:ext uri="{BB962C8B-B14F-4D97-AF65-F5344CB8AC3E}">
        <p14:creationId xmlns:p14="http://schemas.microsoft.com/office/powerpoint/2010/main" val="2543345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0D461AD-3147-D86C-A086-CE6C68131ABB}"/>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B7F0FFB7-094B-C9C8-D4EE-052AB8307D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804C1B02-E35A-BDA1-D12E-31DA64D578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30C815E2-32BB-0886-3E0E-4AF61736C124}"/>
              </a:ext>
            </a:extLst>
          </p:cNvPr>
          <p:cNvSpPr>
            <a:spLocks noGrp="1"/>
          </p:cNvSpPr>
          <p:nvPr>
            <p:ph type="dt" sz="half" idx="10"/>
          </p:nvPr>
        </p:nvSpPr>
        <p:spPr/>
        <p:txBody>
          <a:bodyPr/>
          <a:lstStyle/>
          <a:p>
            <a:fld id="{B0A11FBB-08E8-415C-8458-9ED1F126EBFC}" type="datetimeFigureOut">
              <a:rPr lang="fi-FI" smtClean="0"/>
              <a:t>1.2.2023</a:t>
            </a:fld>
            <a:endParaRPr lang="fi-FI"/>
          </a:p>
        </p:txBody>
      </p:sp>
      <p:sp>
        <p:nvSpPr>
          <p:cNvPr id="6" name="Alatunnisteen paikkamerkki 5">
            <a:extLst>
              <a:ext uri="{FF2B5EF4-FFF2-40B4-BE49-F238E27FC236}">
                <a16:creationId xmlns:a16="http://schemas.microsoft.com/office/drawing/2014/main" id="{CA8037AF-AE52-57A0-A0CA-F76EE78EA4A0}"/>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92971282-0E00-B256-9E6D-9B72D4C0257F}"/>
              </a:ext>
            </a:extLst>
          </p:cNvPr>
          <p:cNvSpPr>
            <a:spLocks noGrp="1"/>
          </p:cNvSpPr>
          <p:nvPr>
            <p:ph type="sldNum" sz="quarter" idx="12"/>
          </p:nvPr>
        </p:nvSpPr>
        <p:spPr/>
        <p:txBody>
          <a:bodyPr/>
          <a:lstStyle/>
          <a:p>
            <a:fld id="{114D0CBE-7131-40DF-8C83-2264E573EBC9}" type="slidenum">
              <a:rPr lang="fi-FI" smtClean="0"/>
              <a:t>‹#›</a:t>
            </a:fld>
            <a:endParaRPr lang="fi-FI"/>
          </a:p>
        </p:txBody>
      </p:sp>
    </p:spTree>
    <p:extLst>
      <p:ext uri="{BB962C8B-B14F-4D97-AF65-F5344CB8AC3E}">
        <p14:creationId xmlns:p14="http://schemas.microsoft.com/office/powerpoint/2010/main" val="2385856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AEAF6231-0E0D-96E6-9D73-4F1CD9E8A2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D5E4CE2F-8164-933F-F6E5-860DDFF9F7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5C94461-D361-42D1-0443-309FDEF112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A11FBB-08E8-415C-8458-9ED1F126EBFC}" type="datetimeFigureOut">
              <a:rPr lang="fi-FI" smtClean="0"/>
              <a:t>1.2.2023</a:t>
            </a:fld>
            <a:endParaRPr lang="fi-FI"/>
          </a:p>
        </p:txBody>
      </p:sp>
      <p:sp>
        <p:nvSpPr>
          <p:cNvPr id="5" name="Alatunnisteen paikkamerkki 4">
            <a:extLst>
              <a:ext uri="{FF2B5EF4-FFF2-40B4-BE49-F238E27FC236}">
                <a16:creationId xmlns:a16="http://schemas.microsoft.com/office/drawing/2014/main" id="{F15BCC26-1685-4733-099E-97D03BDE29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B0D5105E-1808-1DCC-E340-F9F4583CD0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D0CBE-7131-40DF-8C83-2264E573EBC9}" type="slidenum">
              <a:rPr lang="fi-FI" smtClean="0"/>
              <a:t>‹#›</a:t>
            </a:fld>
            <a:endParaRPr lang="fi-FI"/>
          </a:p>
        </p:txBody>
      </p:sp>
    </p:spTree>
    <p:extLst>
      <p:ext uri="{BB962C8B-B14F-4D97-AF65-F5344CB8AC3E}">
        <p14:creationId xmlns:p14="http://schemas.microsoft.com/office/powerpoint/2010/main" val="2238901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6DB84E-17BB-9A3D-81A2-DEE845E1A85B}"/>
              </a:ext>
            </a:extLst>
          </p:cNvPr>
          <p:cNvSpPr>
            <a:spLocks noGrp="1"/>
          </p:cNvSpPr>
          <p:nvPr>
            <p:ph type="ctrTitle"/>
          </p:nvPr>
        </p:nvSpPr>
        <p:spPr>
          <a:xfrm>
            <a:off x="1524000" y="2949932"/>
            <a:ext cx="9144000" cy="2727297"/>
          </a:xfrm>
        </p:spPr>
        <p:txBody>
          <a:bodyPr>
            <a:normAutofit/>
          </a:bodyPr>
          <a:lstStyle/>
          <a:p>
            <a:r>
              <a:rPr lang="fi-FI" sz="7200" b="1" dirty="0">
                <a:solidFill>
                  <a:schemeClr val="tx2"/>
                </a:solidFill>
              </a:rPr>
              <a:t>Kohti uutta Eurooppaa:</a:t>
            </a:r>
            <a:br>
              <a:rPr lang="fi-FI" sz="7200" b="1" dirty="0">
                <a:solidFill>
                  <a:schemeClr val="tx2"/>
                </a:solidFill>
              </a:rPr>
            </a:br>
            <a:r>
              <a:rPr lang="fi-FI" sz="6700" b="1" dirty="0">
                <a:solidFill>
                  <a:schemeClr val="tx2"/>
                </a:solidFill>
              </a:rPr>
              <a:t>Kylmän sodan päätös</a:t>
            </a:r>
            <a:endParaRPr lang="fi-FI" sz="5300" b="1" dirty="0">
              <a:solidFill>
                <a:schemeClr val="tx2"/>
              </a:solidFill>
            </a:endParaRPr>
          </a:p>
        </p:txBody>
      </p:sp>
      <p:sp>
        <p:nvSpPr>
          <p:cNvPr id="3" name="Alaotsikko 2">
            <a:extLst>
              <a:ext uri="{FF2B5EF4-FFF2-40B4-BE49-F238E27FC236}">
                <a16:creationId xmlns:a16="http://schemas.microsoft.com/office/drawing/2014/main" id="{E5AF6BAF-AAE6-6576-DBC3-B8096D335FFB}"/>
              </a:ext>
            </a:extLst>
          </p:cNvPr>
          <p:cNvSpPr>
            <a:spLocks noGrp="1"/>
          </p:cNvSpPr>
          <p:nvPr>
            <p:ph type="subTitle" idx="1"/>
          </p:nvPr>
        </p:nvSpPr>
        <p:spPr>
          <a:xfrm>
            <a:off x="1524000" y="5677230"/>
            <a:ext cx="9144000" cy="747423"/>
          </a:xfrm>
        </p:spPr>
        <p:txBody>
          <a:bodyPr>
            <a:normAutofit/>
          </a:bodyPr>
          <a:lstStyle/>
          <a:p>
            <a:r>
              <a:rPr lang="fi-FI" dirty="0"/>
              <a:t>Pekka Visuri 28.1.2023</a:t>
            </a:r>
          </a:p>
        </p:txBody>
      </p:sp>
      <p:pic>
        <p:nvPicPr>
          <p:cNvPr id="6" name="Kuva 5">
            <a:extLst>
              <a:ext uri="{FF2B5EF4-FFF2-40B4-BE49-F238E27FC236}">
                <a16:creationId xmlns:a16="http://schemas.microsoft.com/office/drawing/2014/main" id="{328E8FD4-C9BB-B846-7034-91F42C6791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2344" y="79200"/>
            <a:ext cx="2305879" cy="3140751"/>
          </a:xfrm>
          <a:prstGeom prst="rect">
            <a:avLst/>
          </a:prstGeom>
        </p:spPr>
      </p:pic>
    </p:spTree>
    <p:extLst>
      <p:ext uri="{BB962C8B-B14F-4D97-AF65-F5344CB8AC3E}">
        <p14:creationId xmlns:p14="http://schemas.microsoft.com/office/powerpoint/2010/main" val="2735383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a:ln w="9525">
            <a:noFill/>
            <a:miter lim="800000"/>
            <a:headEnd/>
            <a:tailEnd/>
          </a:ln>
        </p:spPr>
      </p:pic>
    </p:spTree>
    <p:extLst>
      <p:ext uri="{BB962C8B-B14F-4D97-AF65-F5344CB8AC3E}">
        <p14:creationId xmlns:p14="http://schemas.microsoft.com/office/powerpoint/2010/main" val="2676289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0" y="0"/>
            <a:ext cx="655272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iruutu 1"/>
          <p:cNvSpPr txBox="1"/>
          <p:nvPr/>
        </p:nvSpPr>
        <p:spPr>
          <a:xfrm>
            <a:off x="8688288" y="5383034"/>
            <a:ext cx="1944216" cy="923330"/>
          </a:xfrm>
          <a:prstGeom prst="rect">
            <a:avLst/>
          </a:prstGeom>
          <a:noFill/>
        </p:spPr>
        <p:txBody>
          <a:bodyPr wrap="square" rtlCol="0">
            <a:spAutoFit/>
          </a:bodyPr>
          <a:lstStyle/>
          <a:p>
            <a:r>
              <a:rPr lang="fi-FI" dirty="0"/>
              <a:t>Sotilasliitot ja asevoimien vahvuudet 1973</a:t>
            </a:r>
          </a:p>
        </p:txBody>
      </p:sp>
    </p:spTree>
    <p:extLst>
      <p:ext uri="{BB962C8B-B14F-4D97-AF65-F5344CB8AC3E}">
        <p14:creationId xmlns:p14="http://schemas.microsoft.com/office/powerpoint/2010/main" val="3255591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Euroohjukset1979.tif"/>
          <p:cNvPicPr>
            <a:picLocks noChangeAspect="1" noChangeArrowheads="1"/>
          </p:cNvPicPr>
          <p:nvPr/>
        </p:nvPicPr>
        <p:blipFill>
          <a:blip r:embed="rId2" cstate="print"/>
          <a:srcRect/>
          <a:stretch>
            <a:fillRect/>
          </a:stretch>
        </p:blipFill>
        <p:spPr bwMode="auto">
          <a:xfrm>
            <a:off x="1452563" y="333376"/>
            <a:ext cx="9174163" cy="5903913"/>
          </a:xfrm>
          <a:prstGeom prst="rect">
            <a:avLst/>
          </a:prstGeom>
          <a:noFill/>
          <a:ln w="9525">
            <a:noFill/>
            <a:miter lim="800000"/>
            <a:headEnd/>
            <a:tailEnd/>
          </a:ln>
        </p:spPr>
      </p:pic>
      <p:sp>
        <p:nvSpPr>
          <p:cNvPr id="11267" name="Tekstiruutu 1"/>
          <p:cNvSpPr txBox="1">
            <a:spLocks noChangeArrowheads="1"/>
          </p:cNvSpPr>
          <p:nvPr/>
        </p:nvSpPr>
        <p:spPr bwMode="auto">
          <a:xfrm>
            <a:off x="3792538" y="6237289"/>
            <a:ext cx="4032250" cy="369887"/>
          </a:xfrm>
          <a:prstGeom prst="rect">
            <a:avLst/>
          </a:prstGeom>
          <a:noFill/>
          <a:ln w="9525">
            <a:noFill/>
            <a:miter lim="800000"/>
            <a:headEnd/>
            <a:tailEnd/>
          </a:ln>
        </p:spPr>
        <p:txBody>
          <a:bodyPr>
            <a:spAutoFit/>
          </a:bodyPr>
          <a:lstStyle/>
          <a:p>
            <a:r>
              <a:rPr lang="fi-FI"/>
              <a:t>Euro-ohjuskiista 1980-luvun alussa</a:t>
            </a:r>
          </a:p>
        </p:txBody>
      </p:sp>
    </p:spTree>
    <p:extLst>
      <p:ext uri="{BB962C8B-B14F-4D97-AF65-F5344CB8AC3E}">
        <p14:creationId xmlns:p14="http://schemas.microsoft.com/office/powerpoint/2010/main" val="2895368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225" y="1"/>
            <a:ext cx="10153650" cy="766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1" name="Text Box 3"/>
          <p:cNvSpPr txBox="1">
            <a:spLocks noChangeArrowheads="1"/>
          </p:cNvSpPr>
          <p:nvPr/>
        </p:nvSpPr>
        <p:spPr bwMode="auto">
          <a:xfrm>
            <a:off x="9207501" y="5445126"/>
            <a:ext cx="16414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fi-FI" altLang="fi-FI"/>
              <a:t>A Soviet threat scenario in the 1980s</a:t>
            </a:r>
          </a:p>
        </p:txBody>
      </p:sp>
    </p:spTree>
    <p:extLst>
      <p:ext uri="{BB962C8B-B14F-4D97-AF65-F5344CB8AC3E}">
        <p14:creationId xmlns:p14="http://schemas.microsoft.com/office/powerpoint/2010/main" val="1480179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taivas&#10;&#10;Kuvaus luotu automaattisesti">
            <a:extLst>
              <a:ext uri="{FF2B5EF4-FFF2-40B4-BE49-F238E27FC236}">
                <a16:creationId xmlns:a16="http://schemas.microsoft.com/office/drawing/2014/main" id="{8C529D52-3AF4-B5F5-86D7-7F89C1F33B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074" y="-62782"/>
            <a:ext cx="9325311" cy="6118349"/>
          </a:xfrm>
          <a:prstGeom prst="rect">
            <a:avLst/>
          </a:prstGeom>
        </p:spPr>
      </p:pic>
      <p:sp>
        <p:nvSpPr>
          <p:cNvPr id="4" name="Tekstiruutu 3">
            <a:extLst>
              <a:ext uri="{FF2B5EF4-FFF2-40B4-BE49-F238E27FC236}">
                <a16:creationId xmlns:a16="http://schemas.microsoft.com/office/drawing/2014/main" id="{98C5F73E-9F8D-15C6-A96B-F4A48DF647AC}"/>
              </a:ext>
            </a:extLst>
          </p:cNvPr>
          <p:cNvSpPr txBox="1"/>
          <p:nvPr/>
        </p:nvSpPr>
        <p:spPr>
          <a:xfrm>
            <a:off x="1953845" y="6055567"/>
            <a:ext cx="8604739" cy="646331"/>
          </a:xfrm>
          <a:prstGeom prst="rect">
            <a:avLst/>
          </a:prstGeom>
          <a:noFill/>
        </p:spPr>
        <p:txBody>
          <a:bodyPr wrap="square" rtlCol="0">
            <a:spAutoFit/>
          </a:bodyPr>
          <a:lstStyle/>
          <a:p>
            <a:r>
              <a:rPr lang="fi-FI" dirty="0"/>
              <a:t>”Mr. </a:t>
            </a:r>
            <a:r>
              <a:rPr lang="fi-FI" dirty="0" err="1"/>
              <a:t>Gorbachev</a:t>
            </a:r>
            <a:r>
              <a:rPr lang="fi-FI" dirty="0"/>
              <a:t>, </a:t>
            </a:r>
            <a:r>
              <a:rPr lang="fi-FI" dirty="0" err="1"/>
              <a:t>tear</a:t>
            </a:r>
            <a:r>
              <a:rPr lang="fi-FI" dirty="0"/>
              <a:t> </a:t>
            </a:r>
            <a:r>
              <a:rPr lang="fi-FI" dirty="0" err="1"/>
              <a:t>down</a:t>
            </a:r>
            <a:r>
              <a:rPr lang="fi-FI" dirty="0"/>
              <a:t> </a:t>
            </a:r>
            <a:r>
              <a:rPr lang="fi-FI" dirty="0" err="1"/>
              <a:t>this</a:t>
            </a:r>
            <a:r>
              <a:rPr lang="fi-FI" dirty="0"/>
              <a:t> </a:t>
            </a:r>
            <a:r>
              <a:rPr lang="fi-FI" dirty="0" err="1"/>
              <a:t>wall</a:t>
            </a:r>
            <a:r>
              <a:rPr lang="fi-FI" dirty="0"/>
              <a:t>!” Presidentti Ronald Reagan puhumassa Berliinissä Brandenburgin portilla 12.6.1987. Kuva: Wikipedia.</a:t>
            </a:r>
          </a:p>
        </p:txBody>
      </p:sp>
    </p:spTree>
    <p:extLst>
      <p:ext uri="{BB962C8B-B14F-4D97-AF65-F5344CB8AC3E}">
        <p14:creationId xmlns:p14="http://schemas.microsoft.com/office/powerpoint/2010/main" val="3866032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teksti&#10;&#10;Kuvaus luotu automaattisesti">
            <a:extLst>
              <a:ext uri="{FF2B5EF4-FFF2-40B4-BE49-F238E27FC236}">
                <a16:creationId xmlns:a16="http://schemas.microsoft.com/office/drawing/2014/main" id="{0A0EB55E-4161-4467-AF87-8138C76008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0319" y="326571"/>
            <a:ext cx="7929006" cy="6363478"/>
          </a:xfrm>
          <a:prstGeom prst="rect">
            <a:avLst/>
          </a:prstGeom>
        </p:spPr>
      </p:pic>
    </p:spTree>
    <p:extLst>
      <p:ext uri="{BB962C8B-B14F-4D97-AF65-F5344CB8AC3E}">
        <p14:creationId xmlns:p14="http://schemas.microsoft.com/office/powerpoint/2010/main" val="1972097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teksti&#10;&#10;Kuvaus luotu automaattisesti">
            <a:extLst>
              <a:ext uri="{FF2B5EF4-FFF2-40B4-BE49-F238E27FC236}">
                <a16:creationId xmlns:a16="http://schemas.microsoft.com/office/drawing/2014/main" id="{B44E140A-FFD9-274F-C421-00FC057CB6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1882" y="353937"/>
            <a:ext cx="4192463" cy="6306922"/>
          </a:xfrm>
          <a:prstGeom prst="rect">
            <a:avLst/>
          </a:prstGeom>
        </p:spPr>
      </p:pic>
      <p:sp>
        <p:nvSpPr>
          <p:cNvPr id="2" name="Tekstiruutu 1">
            <a:extLst>
              <a:ext uri="{FF2B5EF4-FFF2-40B4-BE49-F238E27FC236}">
                <a16:creationId xmlns:a16="http://schemas.microsoft.com/office/drawing/2014/main" id="{21D7BE62-E828-9EED-FD34-B49EB5C0A4C9}"/>
              </a:ext>
            </a:extLst>
          </p:cNvPr>
          <p:cNvSpPr txBox="1"/>
          <p:nvPr/>
        </p:nvSpPr>
        <p:spPr>
          <a:xfrm>
            <a:off x="8590327" y="5897461"/>
            <a:ext cx="652743" cy="369332"/>
          </a:xfrm>
          <a:prstGeom prst="rect">
            <a:avLst/>
          </a:prstGeom>
          <a:noFill/>
        </p:spPr>
        <p:txBody>
          <a:bodyPr wrap="none" rtlCol="0">
            <a:spAutoFit/>
          </a:bodyPr>
          <a:lstStyle/>
          <a:p>
            <a:r>
              <a:rPr lang="fi-FI" dirty="0"/>
              <a:t>2022</a:t>
            </a:r>
          </a:p>
        </p:txBody>
      </p:sp>
    </p:spTree>
    <p:extLst>
      <p:ext uri="{BB962C8B-B14F-4D97-AF65-F5344CB8AC3E}">
        <p14:creationId xmlns:p14="http://schemas.microsoft.com/office/powerpoint/2010/main" val="2148256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5E47CA-CF7F-44AA-FAEF-3DF12B850224}"/>
              </a:ext>
            </a:extLst>
          </p:cNvPr>
          <p:cNvSpPr>
            <a:spLocks noGrp="1"/>
          </p:cNvSpPr>
          <p:nvPr>
            <p:ph type="title"/>
          </p:nvPr>
        </p:nvSpPr>
        <p:spPr/>
        <p:txBody>
          <a:bodyPr/>
          <a:lstStyle/>
          <a:p>
            <a:pPr algn="ctr"/>
            <a:r>
              <a:rPr lang="fi-FI" b="1" dirty="0">
                <a:solidFill>
                  <a:schemeClr val="accent1"/>
                </a:solidFill>
              </a:rPr>
              <a:t>Saksan kysymys ja Naton tulevaisuus</a:t>
            </a:r>
          </a:p>
        </p:txBody>
      </p:sp>
      <p:sp>
        <p:nvSpPr>
          <p:cNvPr id="3" name="Sisällön paikkamerkki 2">
            <a:extLst>
              <a:ext uri="{FF2B5EF4-FFF2-40B4-BE49-F238E27FC236}">
                <a16:creationId xmlns:a16="http://schemas.microsoft.com/office/drawing/2014/main" id="{AAFEAB0E-CC0A-A1C7-F75D-A4A5DAFE6E8C}"/>
              </a:ext>
            </a:extLst>
          </p:cNvPr>
          <p:cNvSpPr>
            <a:spLocks noGrp="1"/>
          </p:cNvSpPr>
          <p:nvPr>
            <p:ph idx="1"/>
          </p:nvPr>
        </p:nvSpPr>
        <p:spPr/>
        <p:txBody>
          <a:bodyPr>
            <a:normAutofit lnSpcReduction="10000"/>
          </a:bodyPr>
          <a:lstStyle/>
          <a:p>
            <a:pPr>
              <a:lnSpc>
                <a:spcPct val="107000"/>
              </a:lnSpc>
              <a:spcAft>
                <a:spcPts val="800"/>
              </a:spcAft>
            </a:pPr>
            <a:r>
              <a:rPr lang="fi-FI" sz="2400" dirty="0">
                <a:effectLst/>
                <a:latin typeface="Calibri" panose="020F0502020204030204" pitchFamily="34" charset="0"/>
                <a:ea typeface="Calibri" panose="020F0502020204030204" pitchFamily="34" charset="0"/>
                <a:cs typeface="Times New Roman" panose="02020603050405020304" pitchFamily="18" charset="0"/>
              </a:rPr>
              <a:t>Saksan liittotasavallan ulkoministeri </a:t>
            </a:r>
            <a:r>
              <a:rPr lang="fi-FI" sz="2400" b="1" dirty="0">
                <a:effectLst/>
                <a:latin typeface="Calibri" panose="020F0502020204030204" pitchFamily="34" charset="0"/>
                <a:ea typeface="Calibri" panose="020F0502020204030204" pitchFamily="34" charset="0"/>
                <a:cs typeface="Times New Roman" panose="02020603050405020304" pitchFamily="18" charset="0"/>
              </a:rPr>
              <a:t>Hans-Dietrich Genscher </a:t>
            </a:r>
            <a:r>
              <a:rPr lang="fi-FI" sz="2400" dirty="0">
                <a:effectLst/>
                <a:latin typeface="Calibri" panose="020F0502020204030204" pitchFamily="34" charset="0"/>
                <a:ea typeface="Calibri" panose="020F0502020204030204" pitchFamily="34" charset="0"/>
                <a:cs typeface="Times New Roman" panose="02020603050405020304" pitchFamily="18" charset="0"/>
              </a:rPr>
              <a:t>Washingtonissa 2.2.1990:  ”Saksa suosittelee yhdistymiseen liittyen annettavaksi Neuvostoliitolle vakuutus siitä, että Naton toimintoja ei ulotettaisi DDR:n alueelle eikä muuallekaan itäiseen Eurooppaan”.</a:t>
            </a:r>
          </a:p>
          <a:p>
            <a:pPr>
              <a:lnSpc>
                <a:spcPct val="107000"/>
              </a:lnSpc>
              <a:spcAft>
                <a:spcPts val="800"/>
              </a:spcAft>
            </a:pPr>
            <a:r>
              <a:rPr lang="fi-FI" sz="2400" dirty="0">
                <a:effectLst/>
                <a:latin typeface="Calibri" panose="020F0502020204030204" pitchFamily="34" charset="0"/>
                <a:ea typeface="Calibri" panose="020F0502020204030204" pitchFamily="34" charset="0"/>
                <a:cs typeface="Times New Roman" panose="02020603050405020304" pitchFamily="18" charset="0"/>
              </a:rPr>
              <a:t>Yhdysvaltojen ulkoministeri </a:t>
            </a:r>
            <a:r>
              <a:rPr lang="fi-FI" sz="2400" b="1" dirty="0">
                <a:effectLst/>
                <a:latin typeface="Calibri" panose="020F0502020204030204" pitchFamily="34" charset="0"/>
                <a:ea typeface="Calibri" panose="020F0502020204030204" pitchFamily="34" charset="0"/>
                <a:cs typeface="Times New Roman" panose="02020603050405020304" pitchFamily="18" charset="0"/>
              </a:rPr>
              <a:t>James Baker </a:t>
            </a:r>
            <a:r>
              <a:rPr lang="fi-FI" sz="2400" dirty="0">
                <a:effectLst/>
                <a:latin typeface="Calibri" panose="020F0502020204030204" pitchFamily="34" charset="0"/>
                <a:ea typeface="Calibri" panose="020F0502020204030204" pitchFamily="34" charset="0"/>
                <a:cs typeface="Times New Roman" panose="02020603050405020304" pitchFamily="18" charset="0"/>
              </a:rPr>
              <a:t>esitti Moskovassa 9.2.1990 Mihail Gorbatšoville kysymyksen: ”Haluatteko ensi sijalla nähdä yhdistyneen Saksan Naton ulkopuolisena maana, itsenäisenä ja ilman Yhdysvaltojen sotilaita, vai pidättekö etusijalla yhdistynyttä Saksaa sitoutuneena Natoon ja siihen liittyen vakuutusta, että Naton toimivaltaa ei uloteta tuumaakaan itään nykyiseltä rajalta?”</a:t>
            </a:r>
          </a:p>
          <a:p>
            <a:pPr marL="0" indent="0">
              <a:lnSpc>
                <a:spcPct val="107000"/>
              </a:lnSpc>
              <a:spcAft>
                <a:spcPts val="800"/>
              </a:spcAft>
              <a:buNone/>
            </a:pPr>
            <a:r>
              <a:rPr lang="fi-FI" sz="1600" dirty="0">
                <a:latin typeface="Calibri" panose="020F0502020204030204" pitchFamily="34" charset="0"/>
                <a:ea typeface="Calibri" panose="020F0502020204030204" pitchFamily="34" charset="0"/>
                <a:cs typeface="Times New Roman" panose="02020603050405020304" pitchFamily="18" charset="0"/>
              </a:rPr>
              <a:t>Lähde: M.E. </a:t>
            </a:r>
            <a:r>
              <a:rPr lang="fi-FI" sz="1600" dirty="0" err="1">
                <a:latin typeface="Calibri" panose="020F0502020204030204" pitchFamily="34" charset="0"/>
                <a:ea typeface="Calibri" panose="020F0502020204030204" pitchFamily="34" charset="0"/>
                <a:cs typeface="Times New Roman" panose="02020603050405020304" pitchFamily="18" charset="0"/>
              </a:rPr>
              <a:t>Sarotte</a:t>
            </a:r>
            <a:r>
              <a:rPr lang="fi-FI" sz="1600" dirty="0">
                <a:latin typeface="Calibri" panose="020F0502020204030204" pitchFamily="34" charset="0"/>
                <a:ea typeface="Calibri" panose="020F0502020204030204" pitchFamily="34" charset="0"/>
                <a:cs typeface="Times New Roman" panose="02020603050405020304" pitchFamily="18" charset="0"/>
              </a:rPr>
              <a:t>, </a:t>
            </a:r>
            <a:r>
              <a:rPr lang="fi-FI" sz="1600" i="1" dirty="0" err="1">
                <a:latin typeface="Calibri" panose="020F0502020204030204" pitchFamily="34" charset="0"/>
                <a:ea typeface="Calibri" panose="020F0502020204030204" pitchFamily="34" charset="0"/>
                <a:cs typeface="Times New Roman" panose="02020603050405020304" pitchFamily="18" charset="0"/>
              </a:rPr>
              <a:t>Not</a:t>
            </a:r>
            <a:r>
              <a:rPr lang="fi-FI" sz="1600" i="1" dirty="0">
                <a:latin typeface="Calibri" panose="020F0502020204030204" pitchFamily="34" charset="0"/>
                <a:ea typeface="Calibri" panose="020F0502020204030204" pitchFamily="34" charset="0"/>
                <a:cs typeface="Times New Roman" panose="02020603050405020304" pitchFamily="18" charset="0"/>
              </a:rPr>
              <a:t> One </a:t>
            </a:r>
            <a:r>
              <a:rPr lang="fi-FI" sz="1600" i="1" dirty="0" err="1">
                <a:latin typeface="Calibri" panose="020F0502020204030204" pitchFamily="34" charset="0"/>
                <a:ea typeface="Calibri" panose="020F0502020204030204" pitchFamily="34" charset="0"/>
                <a:cs typeface="Times New Roman" panose="02020603050405020304" pitchFamily="18" charset="0"/>
              </a:rPr>
              <a:t>Inch</a:t>
            </a:r>
            <a:r>
              <a:rPr lang="fi-FI" sz="1600" i="1" dirty="0">
                <a:latin typeface="Calibri" panose="020F0502020204030204" pitchFamily="34" charset="0"/>
                <a:ea typeface="Calibri" panose="020F0502020204030204" pitchFamily="34" charset="0"/>
                <a:cs typeface="Times New Roman" panose="02020603050405020304" pitchFamily="18" charset="0"/>
              </a:rPr>
              <a:t> </a:t>
            </a:r>
            <a:r>
              <a:rPr lang="fi-FI" sz="1600" dirty="0">
                <a:latin typeface="Calibri" panose="020F0502020204030204" pitchFamily="34" charset="0"/>
                <a:ea typeface="Calibri" panose="020F0502020204030204" pitchFamily="34" charset="0"/>
                <a:cs typeface="Times New Roman" panose="02020603050405020304" pitchFamily="18" charset="0"/>
              </a:rPr>
              <a:t>(2022)</a:t>
            </a:r>
            <a:endParaRPr lang="fi-FI"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508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EF13FB-2650-3C52-47B0-2EEDBC79D2E4}"/>
              </a:ext>
            </a:extLst>
          </p:cNvPr>
          <p:cNvSpPr>
            <a:spLocks noGrp="1"/>
          </p:cNvSpPr>
          <p:nvPr>
            <p:ph type="title"/>
          </p:nvPr>
        </p:nvSpPr>
        <p:spPr/>
        <p:txBody>
          <a:bodyPr/>
          <a:lstStyle/>
          <a:p>
            <a:pPr algn="ctr"/>
            <a:r>
              <a:rPr lang="fi-FI" sz="44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Presidentti Mauno Koivisto haastattelussa Kainuun Sanomille 8.4.1990</a:t>
            </a:r>
            <a:endParaRPr lang="fi-FI" b="1" dirty="0">
              <a:solidFill>
                <a:schemeClr val="accent1"/>
              </a:solidFill>
            </a:endParaRPr>
          </a:p>
        </p:txBody>
      </p:sp>
      <p:sp>
        <p:nvSpPr>
          <p:cNvPr id="3" name="Sisällön paikkamerkki 2">
            <a:extLst>
              <a:ext uri="{FF2B5EF4-FFF2-40B4-BE49-F238E27FC236}">
                <a16:creationId xmlns:a16="http://schemas.microsoft.com/office/drawing/2014/main" id="{FFC4D7AA-3851-5BE3-713A-363A873A4B9B}"/>
              </a:ext>
            </a:extLst>
          </p:cNvPr>
          <p:cNvSpPr>
            <a:spLocks noGrp="1"/>
          </p:cNvSpPr>
          <p:nvPr>
            <p:ph idx="1"/>
          </p:nvPr>
        </p:nvSpPr>
        <p:spPr/>
        <p:txBody>
          <a:bodyPr>
            <a:normAutofit lnSpcReduction="10000"/>
          </a:bodyPr>
          <a:lstStyle/>
          <a:p>
            <a:r>
              <a:rPr lang="fi-FI" sz="3600" dirty="0">
                <a:effectLst/>
                <a:latin typeface="Calibri" panose="020F0502020204030204" pitchFamily="34" charset="0"/>
                <a:ea typeface="Calibri" panose="020F0502020204030204" pitchFamily="34" charset="0"/>
                <a:cs typeface="Times New Roman" panose="02020603050405020304" pitchFamily="18" charset="0"/>
              </a:rPr>
              <a:t>”Ulkopolitiikassa on varovaisuus parasta, vaikka haukkuisivat pelkureiksi.</a:t>
            </a:r>
          </a:p>
          <a:p>
            <a:r>
              <a:rPr lang="fi-FI" sz="3600" dirty="0">
                <a:effectLst/>
                <a:latin typeface="Calibri" panose="020F0502020204030204" pitchFamily="34" charset="0"/>
                <a:ea typeface="Calibri" panose="020F0502020204030204" pitchFamily="34" charset="0"/>
                <a:cs typeface="Times New Roman" panose="02020603050405020304" pitchFamily="18" charset="0"/>
              </a:rPr>
              <a:t>Suhteessa kansainvälisiin ristiriitoihin olemme pyrkineet pysyttäytymään niiden ulkopuolella. Tämä tie on harvoin helppo, useimmiten olisi helpompaa heijastella ns. yleistä mielipidettä, tuomita kulloinkin syylliseksi julistettu ja tuntea itsensä hyveelliseksi.</a:t>
            </a:r>
          </a:p>
          <a:p>
            <a:r>
              <a:rPr lang="fi-FI" sz="3600" dirty="0">
                <a:effectLst/>
                <a:latin typeface="Calibri" panose="020F0502020204030204" pitchFamily="34" charset="0"/>
                <a:ea typeface="Calibri" panose="020F0502020204030204" pitchFamily="34" charset="0"/>
                <a:cs typeface="Times New Roman" panose="02020603050405020304" pitchFamily="18" charset="0"/>
              </a:rPr>
              <a:t>Ristiriitoja tulee vastaisuudessakin Euroopassa olemaan.”</a:t>
            </a:r>
          </a:p>
          <a:p>
            <a:endParaRPr lang="fi-FI" dirty="0"/>
          </a:p>
        </p:txBody>
      </p:sp>
    </p:spTree>
    <p:extLst>
      <p:ext uri="{BB962C8B-B14F-4D97-AF65-F5344CB8AC3E}">
        <p14:creationId xmlns:p14="http://schemas.microsoft.com/office/powerpoint/2010/main" val="3007189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815A54-0A0B-BB23-86E9-AE27159F2112}"/>
              </a:ext>
            </a:extLst>
          </p:cNvPr>
          <p:cNvSpPr>
            <a:spLocks noGrp="1"/>
          </p:cNvSpPr>
          <p:nvPr>
            <p:ph type="title"/>
          </p:nvPr>
        </p:nvSpPr>
        <p:spPr/>
        <p:txBody>
          <a:bodyPr/>
          <a:lstStyle/>
          <a:p>
            <a:pPr algn="ctr"/>
            <a:r>
              <a:rPr lang="fi-FI" sz="44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Presidentti Koivisto saneli mietteitään ulkopolitiikasta muistioon 24.1.1991</a:t>
            </a:r>
            <a:endParaRPr lang="fi-FI" b="1" dirty="0">
              <a:solidFill>
                <a:schemeClr val="accent1"/>
              </a:solidFill>
            </a:endParaRPr>
          </a:p>
        </p:txBody>
      </p:sp>
      <p:sp>
        <p:nvSpPr>
          <p:cNvPr id="3" name="Sisällön paikkamerkki 2">
            <a:extLst>
              <a:ext uri="{FF2B5EF4-FFF2-40B4-BE49-F238E27FC236}">
                <a16:creationId xmlns:a16="http://schemas.microsoft.com/office/drawing/2014/main" id="{A1B5B36A-877B-8DB1-D3C3-D7AFE5551FAB}"/>
              </a:ext>
            </a:extLst>
          </p:cNvPr>
          <p:cNvSpPr>
            <a:spLocks noGrp="1"/>
          </p:cNvSpPr>
          <p:nvPr>
            <p:ph idx="1"/>
          </p:nvPr>
        </p:nvSpPr>
        <p:spPr/>
        <p:txBody>
          <a:bodyPr/>
          <a:lstStyle/>
          <a:p>
            <a:r>
              <a:rPr lang="fi-FI" sz="3200" dirty="0">
                <a:effectLst/>
                <a:latin typeface="Calibri" panose="020F0502020204030204" pitchFamily="34" charset="0"/>
                <a:ea typeface="Calibri" panose="020F0502020204030204" pitchFamily="34" charset="0"/>
                <a:cs typeface="Times New Roman" panose="02020603050405020304" pitchFamily="18" charset="0"/>
              </a:rPr>
              <a:t>”Yleisesti tilanne Neuvostoliitossa menossa huonoon suuntaan. Jeltsin ei ole mikään vaihtoehto. Konservatiivinen linja voimistuu. Taloudellinen tilanne vaikeutuu.</a:t>
            </a:r>
          </a:p>
          <a:p>
            <a:r>
              <a:rPr lang="fi-FI" sz="3200" b="1" dirty="0">
                <a:effectLst/>
                <a:latin typeface="Calibri" panose="020F0502020204030204" pitchFamily="34" charset="0"/>
                <a:ea typeface="Calibri" panose="020F0502020204030204" pitchFamily="34" charset="0"/>
                <a:cs typeface="Times New Roman" panose="02020603050405020304" pitchFamily="18" charset="0"/>
              </a:rPr>
              <a:t>Kysymys on siitä, mikä Suomea pitää kasassa, kun vaikeuksia kokenut sukupolvi ohenee ja tilalle tulevat sukupolvet, jotka eivät ole kokeneet sotaa eivätkä oikeastaan mitään vaikeuksia. </a:t>
            </a:r>
          </a:p>
          <a:p>
            <a:r>
              <a:rPr lang="fi-FI" sz="3200" dirty="0">
                <a:effectLst/>
                <a:latin typeface="Calibri" panose="020F0502020204030204" pitchFamily="34" charset="0"/>
                <a:ea typeface="Calibri" panose="020F0502020204030204" pitchFamily="34" charset="0"/>
                <a:cs typeface="Times New Roman" panose="02020603050405020304" pitchFamily="18" charset="0"/>
              </a:rPr>
              <a:t>Mikä on yleinen linjamme? Sen on pidettävä myös tulevaisuudessa, myös silloin kun paineet kasvavat.”</a:t>
            </a:r>
          </a:p>
          <a:p>
            <a:endParaRPr lang="fi-FI" dirty="0"/>
          </a:p>
        </p:txBody>
      </p:sp>
    </p:spTree>
    <p:extLst>
      <p:ext uri="{BB962C8B-B14F-4D97-AF65-F5344CB8AC3E}">
        <p14:creationId xmlns:p14="http://schemas.microsoft.com/office/powerpoint/2010/main" val="3833412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algn="ctr"/>
            <a:r>
              <a:rPr lang="fi-FI" b="1" dirty="0" err="1">
                <a:solidFill>
                  <a:schemeClr val="accent1"/>
                </a:solidFill>
              </a:rPr>
              <a:t>Thukydides</a:t>
            </a:r>
            <a:r>
              <a:rPr lang="fi-FI" b="1" dirty="0">
                <a:solidFill>
                  <a:schemeClr val="accent1"/>
                </a:solidFill>
              </a:rPr>
              <a:t>: Peloponnesolaissota</a:t>
            </a:r>
          </a:p>
        </p:txBody>
      </p:sp>
      <p:sp>
        <p:nvSpPr>
          <p:cNvPr id="3" name="Sisällön paikkamerkki 2"/>
          <p:cNvSpPr>
            <a:spLocks noGrp="1"/>
          </p:cNvSpPr>
          <p:nvPr>
            <p:ph idx="1"/>
          </p:nvPr>
        </p:nvSpPr>
        <p:spPr/>
        <p:txBody>
          <a:bodyPr>
            <a:normAutofit fontScale="92500"/>
          </a:bodyPr>
          <a:lstStyle/>
          <a:p>
            <a:r>
              <a:rPr lang="fi-FI" dirty="0"/>
              <a:t>Nykyajan kannalta tärkeimpiin kansainvälisen politiikan ja sodankäynnin kuvauksiin kuuluu yhä </a:t>
            </a:r>
            <a:r>
              <a:rPr lang="fi-FI" i="1" dirty="0" err="1"/>
              <a:t>Thukydideen</a:t>
            </a:r>
            <a:r>
              <a:rPr lang="fi-FI" dirty="0"/>
              <a:t> kirja Peloponnesolaissodasta, jota käytiin antiikin Kreikassa noin 2 400 vuotta sitten. </a:t>
            </a:r>
          </a:p>
          <a:p>
            <a:r>
              <a:rPr lang="fi-FI" dirty="0"/>
              <a:t>Hänen selityksensä sodan alkamiselle on kiinnostava: Oli kulunut noin 40 vuotta siitä, kun kreikkalaisten yhteinen liitto oli torjunut persialaisten hyökkäyksen, mutta Spartan johtama Peloponnesoksen liittokunta pelkäsi Ateenan voiman kasvavan liian suureksi ja ryhtyi sitä vastustamaan.</a:t>
            </a:r>
          </a:p>
          <a:p>
            <a:r>
              <a:rPr lang="fi-FI" dirty="0"/>
              <a:t>Sota alkoi, kun ”kummallakin puolella oli riittävästi nuoria miehiä, jotka eivät olleet kokeneet sotaa vaan tervehtivät sitä ilomielin”. Seurasi hegemoniasta käyty pitkä kamppailu, joka oli antiikin kreikkalaisille tuhoisa. </a:t>
            </a:r>
          </a:p>
          <a:p>
            <a:endParaRPr lang="fi-FI" dirty="0"/>
          </a:p>
        </p:txBody>
      </p:sp>
    </p:spTree>
    <p:extLst>
      <p:ext uri="{BB962C8B-B14F-4D97-AF65-F5344CB8AC3E}">
        <p14:creationId xmlns:p14="http://schemas.microsoft.com/office/powerpoint/2010/main" val="3911118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31CAD44-6AE7-6A29-6304-3C193C4AEC03}"/>
              </a:ext>
            </a:extLst>
          </p:cNvPr>
          <p:cNvSpPr>
            <a:spLocks noGrp="1"/>
          </p:cNvSpPr>
          <p:nvPr>
            <p:ph type="title"/>
          </p:nvPr>
        </p:nvSpPr>
        <p:spPr/>
        <p:txBody>
          <a:bodyPr>
            <a:normAutofit fontScale="90000"/>
          </a:bodyPr>
          <a:lstStyle/>
          <a:p>
            <a:pPr algn="ctr"/>
            <a:r>
              <a:rPr lang="fi-FI" sz="4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Washingtonista suurlähettiläs Jukka Valtasaari raportoi 26.8.1991 Yhdysvaltojen näkökulmaa</a:t>
            </a:r>
            <a:endParaRPr lang="fi-FI" dirty="0">
              <a:solidFill>
                <a:schemeClr val="accent1"/>
              </a:solidFill>
            </a:endParaRPr>
          </a:p>
        </p:txBody>
      </p:sp>
      <p:sp>
        <p:nvSpPr>
          <p:cNvPr id="3" name="Sisällön paikkamerkki 2">
            <a:extLst>
              <a:ext uri="{FF2B5EF4-FFF2-40B4-BE49-F238E27FC236}">
                <a16:creationId xmlns:a16="http://schemas.microsoft.com/office/drawing/2014/main" id="{66972AF3-6C15-45E4-BAAB-9A973FE7FF04}"/>
              </a:ext>
            </a:extLst>
          </p:cNvPr>
          <p:cNvSpPr>
            <a:spLocks noGrp="1"/>
          </p:cNvSpPr>
          <p:nvPr>
            <p:ph idx="1"/>
          </p:nvPr>
        </p:nvSpPr>
        <p:spPr/>
        <p:txBody>
          <a:bodyPr>
            <a:normAutofit fontScale="92500" lnSpcReduction="10000"/>
          </a:bodyPr>
          <a:lstStyle/>
          <a:p>
            <a:r>
              <a:rPr lang="fi-FI" dirty="0">
                <a:effectLst/>
                <a:latin typeface="Calibri" panose="020F0502020204030204" pitchFamily="34" charset="0"/>
                <a:ea typeface="Calibri" panose="020F0502020204030204" pitchFamily="34" charset="0"/>
                <a:cs typeface="Times New Roman" panose="02020603050405020304" pitchFamily="18" charset="0"/>
              </a:rPr>
              <a:t>”Moskovan tapahtumat yllättivät presidentti Bushin. Runsas tiedusteluaineisto ei tälläkään kertaa vienyt johtopäätökseen vallankaappauksesta. Toisin kuin Irakin tapauksessa vuosi sitten voi syy nyt olla myös yksinkertainen. Kaappaus ei kerta kaikkiaan täyttänyt vallankaappauksen normeja. Tavallisia tunnusmerkkejä ei havaittu, ja improvisaatiota on vaikea ennustaa.</a:t>
            </a:r>
          </a:p>
          <a:p>
            <a:r>
              <a:rPr lang="fi-FI" dirty="0">
                <a:effectLst/>
                <a:latin typeface="Calibri" panose="020F0502020204030204" pitchFamily="34" charset="0"/>
                <a:ea typeface="Calibri" panose="020F0502020204030204" pitchFamily="34" charset="0"/>
                <a:cs typeface="Times New Roman" panose="02020603050405020304" pitchFamily="18" charset="0"/>
              </a:rPr>
              <a:t>Vallankaappausprosessi tuntui pysähtyneen, Jeltsin jäi pidättämättä, lentokentät sulkematta ja CNN:n toiminta jatkui.</a:t>
            </a:r>
          </a:p>
          <a:p>
            <a:r>
              <a:rPr lang="fi-FI" b="1" dirty="0">
                <a:effectLst/>
                <a:latin typeface="Calibri" panose="020F0502020204030204" pitchFamily="34" charset="0"/>
                <a:ea typeface="Calibri" panose="020F0502020204030204" pitchFamily="34" charset="0"/>
                <a:cs typeface="Times New Roman" panose="02020603050405020304" pitchFamily="18" charset="0"/>
              </a:rPr>
              <a:t>Yhdysvalloissa Neuvostoliiton hajoamista ei suosita, ja talouden tukeminen on vaikea ongelma. </a:t>
            </a:r>
          </a:p>
          <a:p>
            <a:r>
              <a:rPr lang="fi-FI" b="1" dirty="0">
                <a:effectLst/>
                <a:latin typeface="Calibri" panose="020F0502020204030204" pitchFamily="34" charset="0"/>
                <a:ea typeface="Calibri" panose="020F0502020204030204" pitchFamily="34" charset="0"/>
                <a:cs typeface="Times New Roman" panose="02020603050405020304" pitchFamily="18" charset="0"/>
              </a:rPr>
              <a:t>Yhdysvaltojen Baltian-politiikka on ollut suorastaan mielenkiintoisella tavalla omamme kaltainen.”</a:t>
            </a:r>
          </a:p>
          <a:p>
            <a:endParaRPr lang="fi-FI" dirty="0"/>
          </a:p>
        </p:txBody>
      </p:sp>
    </p:spTree>
    <p:extLst>
      <p:ext uri="{BB962C8B-B14F-4D97-AF65-F5344CB8AC3E}">
        <p14:creationId xmlns:p14="http://schemas.microsoft.com/office/powerpoint/2010/main" val="3579574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4EF091-BC19-4885-8178-83772AAAB844}"/>
              </a:ext>
            </a:extLst>
          </p:cNvPr>
          <p:cNvSpPr>
            <a:spLocks noGrp="1"/>
          </p:cNvSpPr>
          <p:nvPr>
            <p:ph type="title"/>
          </p:nvPr>
        </p:nvSpPr>
        <p:spPr/>
        <p:txBody>
          <a:bodyPr/>
          <a:lstStyle/>
          <a:p>
            <a:pPr algn="ctr"/>
            <a:r>
              <a:rPr lang="fi-FI" b="1" dirty="0">
                <a:solidFill>
                  <a:schemeClr val="accent1"/>
                </a:solidFill>
                <a:latin typeface="Calibri" panose="020F0502020204030204" pitchFamily="34" charset="0"/>
                <a:ea typeface="Calibri" panose="020F0502020204030204" pitchFamily="34" charset="0"/>
                <a:cs typeface="Calibri" panose="020F0502020204030204" pitchFamily="34" charset="0"/>
              </a:rPr>
              <a:t>Liittokansleri Helmut Kohl keskustelussa presidentti Koiviston kanssa 5.3.1992</a:t>
            </a:r>
            <a:endParaRPr lang="fi-FI" dirty="0">
              <a:solidFill>
                <a:schemeClr val="accent1"/>
              </a:solidFill>
            </a:endParaRPr>
          </a:p>
        </p:txBody>
      </p:sp>
      <p:sp>
        <p:nvSpPr>
          <p:cNvPr id="3" name="Sisällön paikkamerkki 2">
            <a:extLst>
              <a:ext uri="{FF2B5EF4-FFF2-40B4-BE49-F238E27FC236}">
                <a16:creationId xmlns:a16="http://schemas.microsoft.com/office/drawing/2014/main" id="{8612A92D-C1DA-404B-A86C-341880020703}"/>
              </a:ext>
            </a:extLst>
          </p:cNvPr>
          <p:cNvSpPr>
            <a:spLocks noGrp="1"/>
          </p:cNvSpPr>
          <p:nvPr>
            <p:ph idx="1"/>
          </p:nvPr>
        </p:nvSpPr>
        <p:spPr/>
        <p:txBody>
          <a:bodyPr>
            <a:noAutofit/>
          </a:bodyPr>
          <a:lstStyle/>
          <a:p>
            <a:r>
              <a:rPr lang="fi-FI" sz="2400" dirty="0">
                <a:effectLst/>
                <a:latin typeface="Calibri" panose="020F0502020204030204" pitchFamily="34" charset="0"/>
                <a:ea typeface="Calibri" panose="020F0502020204030204" pitchFamily="34" charset="0"/>
              </a:rPr>
              <a:t>”Kohl kertoi tapaamisestaan 4.3.1992 Gorbatshovin kanssa. Sanoi: ’Tämä on kuin unta. Saimme Saksan yhdistymisen aikaan ilman sotaa.’ Gorbatshov oli pitänyt välttämättömänä, että IVY säilyy eikä katsonut Ukrainan eroamisen voivan toteutua. Jos Ukraina eroaa </a:t>
            </a:r>
            <a:r>
              <a:rPr lang="fi-FI" sz="2400" dirty="0" err="1">
                <a:effectLst/>
                <a:latin typeface="Calibri" panose="020F0502020204030204" pitchFamily="34" charset="0"/>
                <a:ea typeface="Calibri" panose="020F0502020204030204" pitchFamily="34" charset="0"/>
              </a:rPr>
              <a:t>IVY:stä</a:t>
            </a:r>
            <a:r>
              <a:rPr lang="fi-FI" sz="2400" dirty="0">
                <a:effectLst/>
                <a:latin typeface="Calibri" panose="020F0502020204030204" pitchFamily="34" charset="0"/>
                <a:ea typeface="Calibri" panose="020F0502020204030204" pitchFamily="34" charset="0"/>
              </a:rPr>
              <a:t>, niin Krimin niemimaa eroaa Ukrainasta ja myös Donin teollisuusalue, jonka asukkaista valtaosa on venäläisiä.”</a:t>
            </a:r>
          </a:p>
          <a:p>
            <a:r>
              <a:rPr lang="fi-FI" sz="2400" dirty="0">
                <a:effectLst/>
                <a:latin typeface="Calibri" panose="020F0502020204030204" pitchFamily="34" charset="0"/>
                <a:ea typeface="Calibri" panose="020F0502020204030204" pitchFamily="34" charset="0"/>
              </a:rPr>
              <a:t>”Hän sanoi yleistilanteen parantuneen ratkaisevasti, kun sodanvaara on poistunut. Olemme käyttäneet miljardeja aseistautumiseen menneinä vuosina. Nyt luovumme näistä investoinneista.”</a:t>
            </a:r>
          </a:p>
          <a:p>
            <a:r>
              <a:rPr lang="fi-FI" sz="2400" dirty="0">
                <a:effectLst/>
                <a:latin typeface="Calibri" panose="020F0502020204030204" pitchFamily="34" charset="0"/>
                <a:ea typeface="Calibri" panose="020F0502020204030204" pitchFamily="34" charset="0"/>
              </a:rPr>
              <a:t>”Kohl totesi </a:t>
            </a:r>
            <a:r>
              <a:rPr lang="fi-FI" sz="2400" dirty="0" err="1">
                <a:effectLst/>
                <a:latin typeface="Calibri" panose="020F0502020204030204" pitchFamily="34" charset="0"/>
                <a:ea typeface="Calibri" panose="020F0502020204030204" pitchFamily="34" charset="0"/>
              </a:rPr>
              <a:t>IVY:n</a:t>
            </a:r>
            <a:r>
              <a:rPr lang="fi-FI" sz="2400" dirty="0">
                <a:effectLst/>
                <a:latin typeface="Calibri" panose="020F0502020204030204" pitchFamily="34" charset="0"/>
                <a:ea typeface="Calibri" panose="020F0502020204030204" pitchFamily="34" charset="0"/>
              </a:rPr>
              <a:t> rakenteen olevan vielä epäselvä. Erilaisia kehitysprosesseja on menossa eri IVY-maissa. </a:t>
            </a:r>
            <a:r>
              <a:rPr lang="fi-FI" sz="2400" dirty="0" err="1">
                <a:effectLst/>
                <a:latin typeface="Calibri" panose="020F0502020204030204" pitchFamily="34" charset="0"/>
                <a:ea typeface="Calibri" panose="020F0502020204030204" pitchFamily="34" charset="0"/>
              </a:rPr>
              <a:t>Kravtshuk</a:t>
            </a:r>
            <a:r>
              <a:rPr lang="fi-FI" sz="2400" dirty="0">
                <a:effectLst/>
                <a:latin typeface="Calibri" panose="020F0502020204030204" pitchFamily="34" charset="0"/>
                <a:ea typeface="Calibri" panose="020F0502020204030204" pitchFamily="34" charset="0"/>
              </a:rPr>
              <a:t> oli sanonut Kohlille neljä viikkoa sitten, että Krim ei irtaannu Ukrainasta. Nyt Korkein Neuvosto oli ilmoittanut, että Krim irtautuu.  Myös Ukrainan tärkein teollisuusalue irtautuu, koska siellä asuu venäläinen enemmistö. </a:t>
            </a:r>
          </a:p>
          <a:p>
            <a:r>
              <a:rPr lang="fi-FI" sz="1800" dirty="0">
                <a:latin typeface="Calibri" panose="020F0502020204030204" pitchFamily="34" charset="0"/>
                <a:ea typeface="Calibri" panose="020F0502020204030204" pitchFamily="34" charset="0"/>
              </a:rPr>
              <a:t>Lähde: </a:t>
            </a:r>
            <a:r>
              <a:rPr lang="fi-FI" sz="1800" dirty="0" err="1">
                <a:latin typeface="Calibri" panose="020F0502020204030204" pitchFamily="34" charset="0"/>
                <a:ea typeface="Calibri" panose="020F0502020204030204" pitchFamily="34" charset="0"/>
              </a:rPr>
              <a:t>KA,Mauno</a:t>
            </a:r>
            <a:r>
              <a:rPr lang="fi-FI" sz="1800" dirty="0">
                <a:latin typeface="Calibri" panose="020F0502020204030204" pitchFamily="34" charset="0"/>
                <a:ea typeface="Calibri" panose="020F0502020204030204" pitchFamily="34" charset="0"/>
              </a:rPr>
              <a:t> Koiviston arkisto, kotelo 49.</a:t>
            </a:r>
            <a:endParaRPr lang="fi-FI"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50586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B2C7DE-0231-73AD-74CF-020F871A78BD}"/>
              </a:ext>
            </a:extLst>
          </p:cNvPr>
          <p:cNvSpPr>
            <a:spLocks noGrp="1"/>
          </p:cNvSpPr>
          <p:nvPr>
            <p:ph type="title"/>
          </p:nvPr>
        </p:nvSpPr>
        <p:spPr/>
        <p:txBody>
          <a:bodyPr/>
          <a:lstStyle/>
          <a:p>
            <a:pPr algn="ctr"/>
            <a:r>
              <a:rPr lang="fi-FI" b="1" dirty="0">
                <a:solidFill>
                  <a:schemeClr val="accent1"/>
                </a:solidFill>
              </a:rPr>
              <a:t>Mauno Koiviston perustelut EU-jäsenyydelle</a:t>
            </a:r>
          </a:p>
        </p:txBody>
      </p:sp>
      <p:sp>
        <p:nvSpPr>
          <p:cNvPr id="3" name="Sisällön paikkamerkki 2">
            <a:extLst>
              <a:ext uri="{FF2B5EF4-FFF2-40B4-BE49-F238E27FC236}">
                <a16:creationId xmlns:a16="http://schemas.microsoft.com/office/drawing/2014/main" id="{3EBC21F5-3E5D-061E-C43D-A6427BF7A87B}"/>
              </a:ext>
            </a:extLst>
          </p:cNvPr>
          <p:cNvSpPr>
            <a:spLocks noGrp="1"/>
          </p:cNvSpPr>
          <p:nvPr>
            <p:ph idx="1"/>
          </p:nvPr>
        </p:nvSpPr>
        <p:spPr>
          <a:xfrm>
            <a:off x="726831" y="1445846"/>
            <a:ext cx="10808677" cy="5298831"/>
          </a:xfrm>
        </p:spPr>
        <p:txBody>
          <a:bodyPr>
            <a:normAutofit/>
          </a:bodyPr>
          <a:lstStyle/>
          <a:p>
            <a:pPr marL="0" indent="0">
              <a:lnSpc>
                <a:spcPct val="107000"/>
              </a:lnSpc>
              <a:spcAft>
                <a:spcPts val="800"/>
              </a:spcAft>
              <a:buNone/>
            </a:pPr>
            <a:r>
              <a:rPr lang="fi-FI" sz="1800" dirty="0">
                <a:effectLst/>
                <a:latin typeface="Calibri" panose="020F0502020204030204" pitchFamily="34" charset="0"/>
                <a:ea typeface="Calibri" panose="020F0502020204030204" pitchFamily="34" charset="0"/>
                <a:cs typeface="Times New Roman" panose="02020603050405020304" pitchFamily="18" charset="0"/>
              </a:rPr>
              <a:t>Ote kirjasta Pekka Visuri, </a:t>
            </a:r>
            <a:r>
              <a:rPr lang="fi-FI" sz="1800" i="1" dirty="0">
                <a:effectLst/>
                <a:latin typeface="Calibri" panose="020F0502020204030204" pitchFamily="34" charset="0"/>
                <a:ea typeface="Calibri" panose="020F0502020204030204" pitchFamily="34" charset="0"/>
                <a:cs typeface="Times New Roman" panose="02020603050405020304" pitchFamily="18" charset="0"/>
              </a:rPr>
              <a:t>Maailman muutos ja Suomi </a:t>
            </a:r>
            <a:r>
              <a:rPr lang="fi-FI" sz="1800" dirty="0">
                <a:effectLst/>
                <a:latin typeface="Calibri" panose="020F0502020204030204" pitchFamily="34" charset="0"/>
                <a:ea typeface="Calibri" panose="020F0502020204030204" pitchFamily="34" charset="0"/>
                <a:cs typeface="Times New Roman" panose="02020603050405020304" pitchFamily="18" charset="0"/>
              </a:rPr>
              <a:t>(WSOYpro 2011), s. 75–76:</a:t>
            </a:r>
          </a:p>
          <a:p>
            <a:pPr marL="0" indent="0">
              <a:lnSpc>
                <a:spcPct val="107000"/>
              </a:lnSpc>
              <a:spcAft>
                <a:spcPts val="800"/>
              </a:spcAft>
              <a:buNone/>
            </a:pPr>
            <a:r>
              <a:rPr lang="fi-FI" sz="1800" dirty="0">
                <a:effectLst/>
                <a:latin typeface="Calibri" panose="020F0502020204030204" pitchFamily="34" charset="0"/>
                <a:ea typeface="Calibri" panose="020F0502020204030204" pitchFamily="34" charset="0"/>
                <a:cs typeface="Times New Roman" panose="02020603050405020304" pitchFamily="18" charset="0"/>
              </a:rPr>
              <a:t>”Muistelmissaan Koivisto jo selvitti, miten varmistui, että EU-jäsenyys ei edellyttänyt sotilaallista liittoutumista Länsi-Euroopan unioniin (WEU) tai Natoon. Vastauksena Koiviston kysymykseen ”NATOn pääsihteeri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Manfred</a:t>
            </a: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Wörner</a:t>
            </a:r>
            <a:r>
              <a:rPr lang="fi-FI" sz="1800" dirty="0">
                <a:effectLst/>
                <a:latin typeface="Calibri" panose="020F0502020204030204" pitchFamily="34" charset="0"/>
                <a:ea typeface="Calibri" panose="020F0502020204030204" pitchFamily="34" charset="0"/>
                <a:cs typeface="Times New Roman" panose="02020603050405020304" pitchFamily="18" charset="0"/>
              </a:rPr>
              <a:t> oli selkeästi ilmoittanut, että NATO ei kiinnostunut lisäämään jäsenmääräänsä”. EU:n puolella riitti, että Suomi hyväksyi unioni-sopimuksen.</a:t>
            </a:r>
          </a:p>
          <a:p>
            <a:pPr marL="0" indent="0">
              <a:lnSpc>
                <a:spcPct val="107000"/>
              </a:lnSpc>
              <a:spcAft>
                <a:spcPts val="800"/>
              </a:spcAft>
              <a:buNone/>
            </a:pPr>
            <a:r>
              <a:rPr lang="fi-FI" sz="1800" dirty="0">
                <a:effectLst/>
                <a:latin typeface="Calibri" panose="020F0502020204030204" pitchFamily="34" charset="0"/>
                <a:ea typeface="Calibri" panose="020F0502020204030204" pitchFamily="34" charset="0"/>
                <a:cs typeface="Times New Roman" panose="02020603050405020304" pitchFamily="18" charset="0"/>
              </a:rPr>
              <a:t>Haastattelussa (Pekka Visuri 3.5.2000) Koivisto täsmensi perustelujaan jäsenhakemuksen jättämiselle: ”Ei ollut kyseessä Suomelle kohtalokkaat vaihtoehdot, sillä talousedut olivat jo varmistumassa. Ei siis ollut aikapaineita. Ruotsissa ei haluttu sitoutua Suomeen, eikä vieläkään ymmärretty Suomen asemaa. Tanska osoittautui epäluotettavaksi Baltian kriisin aikaan 1991. Ruotsilla ja Tanskalla oli taipumusta demonstraatiopolitiikkaan, kun Suomi oli mieluummin Saksan ja Yhdysvaltojen tapaan reaalipolitiikan linjalla. Suomen ei pidä rakentaa ulkopolitiikkaa ulkoisen tuen varaan.”</a:t>
            </a:r>
          </a:p>
          <a:p>
            <a:pPr marL="0" indent="0">
              <a:lnSpc>
                <a:spcPct val="107000"/>
              </a:lnSpc>
              <a:spcAft>
                <a:spcPts val="800"/>
              </a:spcAft>
              <a:buNone/>
            </a:pPr>
            <a:r>
              <a:rPr lang="fi-FI" sz="1800" b="1" dirty="0">
                <a:effectLst/>
                <a:latin typeface="Calibri" panose="020F0502020204030204" pitchFamily="34" charset="0"/>
                <a:ea typeface="Calibri" panose="020F0502020204030204" pitchFamily="34" charset="0"/>
                <a:cs typeface="Times New Roman" panose="02020603050405020304" pitchFamily="18" charset="0"/>
              </a:rPr>
              <a:t>Jatkohaastattelussa (22.11.2000) Koivisto kertoi, että ”oli parempi kiinnittää Suomi vakaaseen Länsi- ja Keski-Euroopan maiden ryhmään, lähinnä Saksaan, kuin epävarmoihin pohjoismaihin. Pienten maiden on pidettävä omista eduistaan kiinni. Suurvallat pyrkivät sanelemaan, kuten Yhdysvallat Natossa.”</a:t>
            </a:r>
          </a:p>
          <a:p>
            <a:pPr marL="0" indent="0">
              <a:lnSpc>
                <a:spcPct val="107000"/>
              </a:lnSpc>
              <a:spcAft>
                <a:spcPts val="800"/>
              </a:spcAft>
              <a:buNone/>
            </a:pP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567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Eurgeopol kartta 1991co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6500" y="-38100"/>
            <a:ext cx="7239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iruutu 1"/>
          <p:cNvSpPr txBox="1"/>
          <p:nvPr/>
        </p:nvSpPr>
        <p:spPr>
          <a:xfrm>
            <a:off x="9715501" y="6237312"/>
            <a:ext cx="652743" cy="369332"/>
          </a:xfrm>
          <a:prstGeom prst="rect">
            <a:avLst/>
          </a:prstGeom>
          <a:noFill/>
        </p:spPr>
        <p:txBody>
          <a:bodyPr wrap="none" rtlCol="0">
            <a:spAutoFit/>
          </a:bodyPr>
          <a:lstStyle/>
          <a:p>
            <a:r>
              <a:rPr lang="fi-FI" dirty="0"/>
              <a:t>1991</a:t>
            </a:r>
          </a:p>
        </p:txBody>
      </p:sp>
    </p:spTree>
    <p:extLst>
      <p:ext uri="{BB962C8B-B14F-4D97-AF65-F5344CB8AC3E}">
        <p14:creationId xmlns:p14="http://schemas.microsoft.com/office/powerpoint/2010/main" val="371751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07A7090-1F1C-F209-9448-7F399C310645}"/>
              </a:ext>
            </a:extLst>
          </p:cNvPr>
          <p:cNvSpPr>
            <a:spLocks noGrp="1"/>
          </p:cNvSpPr>
          <p:nvPr>
            <p:ph type="title"/>
          </p:nvPr>
        </p:nvSpPr>
        <p:spPr/>
        <p:txBody>
          <a:bodyPr/>
          <a:lstStyle/>
          <a:p>
            <a:pPr algn="ctr"/>
            <a:r>
              <a:rPr lang="fi-FI" b="1" dirty="0">
                <a:solidFill>
                  <a:schemeClr val="accent1"/>
                </a:solidFill>
              </a:rPr>
              <a:t>”Uuden Euroopan” malleja</a:t>
            </a:r>
          </a:p>
        </p:txBody>
      </p:sp>
      <p:sp>
        <p:nvSpPr>
          <p:cNvPr id="3" name="Sisällön paikkamerkki 2">
            <a:extLst>
              <a:ext uri="{FF2B5EF4-FFF2-40B4-BE49-F238E27FC236}">
                <a16:creationId xmlns:a16="http://schemas.microsoft.com/office/drawing/2014/main" id="{912C2DDA-EAAD-4830-8AD6-C58A33B8E876}"/>
              </a:ext>
            </a:extLst>
          </p:cNvPr>
          <p:cNvSpPr>
            <a:spLocks noGrp="1"/>
          </p:cNvSpPr>
          <p:nvPr>
            <p:ph idx="1"/>
          </p:nvPr>
        </p:nvSpPr>
        <p:spPr>
          <a:xfrm>
            <a:off x="735106" y="1801906"/>
            <a:ext cx="11187952" cy="4993341"/>
          </a:xfrm>
        </p:spPr>
        <p:txBody>
          <a:bodyPr/>
          <a:lstStyle/>
          <a:p>
            <a:r>
              <a:rPr lang="fi-FI" dirty="0"/>
              <a:t>Gorbatshovin ”yhteinen eurooppalainen koti” 1980-luvun lopulla.</a:t>
            </a:r>
          </a:p>
          <a:p>
            <a:r>
              <a:rPr lang="fi-FI" dirty="0"/>
              <a:t>Pariisin peruskirja ”uudelle Euroopalle” marraskuussa 1990 (Etyk).</a:t>
            </a:r>
          </a:p>
          <a:p>
            <a:r>
              <a:rPr lang="fi-FI" dirty="0"/>
              <a:t>Euroopan unionin hallitsema Eurooppa: Maastrichtin sopimus.</a:t>
            </a:r>
          </a:p>
          <a:p>
            <a:r>
              <a:rPr lang="fi-FI" dirty="0"/>
              <a:t>Yhdysvaltojen ja Naton hallitsema Eurooppa 1990-luvulta alkaen.</a:t>
            </a:r>
          </a:p>
          <a:p>
            <a:r>
              <a:rPr lang="fi-FI" dirty="0"/>
              <a:t>Maailman uuden blokkijaon Eurooppa Yhdysvaltojen ja Kiinan </a:t>
            </a:r>
          </a:p>
          <a:p>
            <a:pPr marL="0" indent="0">
              <a:buNone/>
            </a:pPr>
            <a:r>
              <a:rPr lang="fi-FI" dirty="0"/>
              <a:t>   (+ Venäjän) välissä.</a:t>
            </a:r>
          </a:p>
          <a:p>
            <a:r>
              <a:rPr lang="fi-FI" dirty="0"/>
              <a:t>EU:n strateginen autonomia, erityisesti Ranskan suosima tavoite.</a:t>
            </a:r>
          </a:p>
          <a:p>
            <a:r>
              <a:rPr lang="fi-FI" dirty="0"/>
              <a:t>Ukrainan sodan vaikutus: EU häviävällä puolella Yhdysvaltojen ja Kiinan välissä.</a:t>
            </a:r>
          </a:p>
        </p:txBody>
      </p:sp>
    </p:spTree>
    <p:extLst>
      <p:ext uri="{BB962C8B-B14F-4D97-AF65-F5344CB8AC3E}">
        <p14:creationId xmlns:p14="http://schemas.microsoft.com/office/powerpoint/2010/main" val="3361852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1AF89B-DB29-0B82-2213-D89DDC587F7C}"/>
              </a:ext>
            </a:extLst>
          </p:cNvPr>
          <p:cNvSpPr>
            <a:spLocks noGrp="1"/>
          </p:cNvSpPr>
          <p:nvPr>
            <p:ph type="title"/>
          </p:nvPr>
        </p:nvSpPr>
        <p:spPr/>
        <p:txBody>
          <a:bodyPr/>
          <a:lstStyle/>
          <a:p>
            <a:pPr algn="ctr"/>
            <a:r>
              <a:rPr lang="fi-FI" b="1" dirty="0">
                <a:solidFill>
                  <a:schemeClr val="accent1"/>
                </a:solidFill>
              </a:rPr>
              <a:t>Kylmän sodan vaiheet</a:t>
            </a:r>
          </a:p>
        </p:txBody>
      </p:sp>
      <p:sp>
        <p:nvSpPr>
          <p:cNvPr id="3" name="Sisällön paikkamerkki 2">
            <a:extLst>
              <a:ext uri="{FF2B5EF4-FFF2-40B4-BE49-F238E27FC236}">
                <a16:creationId xmlns:a16="http://schemas.microsoft.com/office/drawing/2014/main" id="{82B13BA1-F281-EEA6-660C-DC658C48FF0F}"/>
              </a:ext>
            </a:extLst>
          </p:cNvPr>
          <p:cNvSpPr>
            <a:spLocks noGrp="1"/>
          </p:cNvSpPr>
          <p:nvPr>
            <p:ph idx="1"/>
          </p:nvPr>
        </p:nvSpPr>
        <p:spPr>
          <a:xfrm>
            <a:off x="1069596" y="1825625"/>
            <a:ext cx="10515600" cy="4351338"/>
          </a:xfrm>
        </p:spPr>
        <p:txBody>
          <a:bodyPr>
            <a:normAutofit fontScale="92500" lnSpcReduction="10000"/>
          </a:bodyPr>
          <a:lstStyle/>
          <a:p>
            <a:r>
              <a:rPr lang="fi-FI" dirty="0"/>
              <a:t>Sodan jäljiltä Eurooppa oli kurjassa kunnossa vuosina 1945-1947.</a:t>
            </a:r>
          </a:p>
          <a:p>
            <a:r>
              <a:rPr lang="fi-FI" dirty="0"/>
              <a:t>Sodanaikaiset liittoutuneet riitaantuivat paljolti Saksan kysymyksen johdosta: kiistat sotakorvauksista ja miehitysalueiden hallinnosta.</a:t>
            </a:r>
          </a:p>
          <a:p>
            <a:r>
              <a:rPr lang="fi-FI" dirty="0"/>
              <a:t>Ydinaseiden ongelma alkoi varjostaa kansainvälistä politiikkaa.</a:t>
            </a:r>
          </a:p>
          <a:p>
            <a:r>
              <a:rPr lang="fi-FI" dirty="0"/>
              <a:t>Blokkien muodostuminen 1947-1948.</a:t>
            </a:r>
          </a:p>
          <a:p>
            <a:r>
              <a:rPr lang="fi-FI" dirty="0"/>
              <a:t>Suojasään kausi 1953-1956.</a:t>
            </a:r>
          </a:p>
          <a:p>
            <a:r>
              <a:rPr lang="fi-FI" dirty="0"/>
              <a:t>Blokkien kiinteytyminen 1957-1968.</a:t>
            </a:r>
          </a:p>
          <a:p>
            <a:r>
              <a:rPr lang="fi-FI" dirty="0"/>
              <a:t>Liennytyskausi 1969-1979.</a:t>
            </a:r>
          </a:p>
          <a:p>
            <a:r>
              <a:rPr lang="fi-FI" dirty="0"/>
              <a:t>”Uusi kylmä sota” 1980-1985.</a:t>
            </a:r>
          </a:p>
          <a:p>
            <a:r>
              <a:rPr lang="fi-FI" dirty="0"/>
              <a:t>Kylmän sodan päätösvaiheet 1986-1991.</a:t>
            </a:r>
          </a:p>
        </p:txBody>
      </p:sp>
    </p:spTree>
    <p:extLst>
      <p:ext uri="{BB962C8B-B14F-4D97-AF65-F5344CB8AC3E}">
        <p14:creationId xmlns:p14="http://schemas.microsoft.com/office/powerpoint/2010/main" val="3424232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ekka\Pictures\Toolbox\2015-09-28\Brzezinskigeopolcom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446" y="53606"/>
            <a:ext cx="8869034" cy="6399729"/>
          </a:xfrm>
          <a:prstGeom prst="rect">
            <a:avLst/>
          </a:prstGeom>
          <a:noFill/>
          <a:extLst>
            <a:ext uri="{909E8E84-426E-40DD-AFC4-6F175D3DCCD1}">
              <a14:hiddenFill xmlns:a14="http://schemas.microsoft.com/office/drawing/2010/main">
                <a:solidFill>
                  <a:srgbClr val="FFFFFF"/>
                </a:solidFill>
              </a14:hiddenFill>
            </a:ext>
          </a:extLst>
        </p:spPr>
      </p:pic>
      <p:sp>
        <p:nvSpPr>
          <p:cNvPr id="2" name="Tekstiruutu 1"/>
          <p:cNvSpPr txBox="1"/>
          <p:nvPr/>
        </p:nvSpPr>
        <p:spPr>
          <a:xfrm>
            <a:off x="3324225" y="6488668"/>
            <a:ext cx="6795806" cy="369332"/>
          </a:xfrm>
          <a:prstGeom prst="rect">
            <a:avLst/>
          </a:prstGeom>
          <a:noFill/>
        </p:spPr>
        <p:txBody>
          <a:bodyPr wrap="square" rtlCol="0">
            <a:spAutoFit/>
          </a:bodyPr>
          <a:lstStyle/>
          <a:p>
            <a:r>
              <a:rPr lang="fi-FI" dirty="0"/>
              <a:t>Kylmän sodan rintamat. Lähde: </a:t>
            </a:r>
            <a:r>
              <a:rPr lang="fi-FI" dirty="0" err="1"/>
              <a:t>Zbigniew</a:t>
            </a:r>
            <a:r>
              <a:rPr lang="fi-FI" dirty="0"/>
              <a:t> </a:t>
            </a:r>
            <a:r>
              <a:rPr lang="fi-FI" dirty="0" err="1"/>
              <a:t>Brzezinski</a:t>
            </a:r>
            <a:r>
              <a:rPr lang="fi-FI" dirty="0"/>
              <a:t> (1986) </a:t>
            </a:r>
          </a:p>
        </p:txBody>
      </p:sp>
    </p:spTree>
    <p:extLst>
      <p:ext uri="{BB962C8B-B14F-4D97-AF65-F5344CB8AC3E}">
        <p14:creationId xmlns:p14="http://schemas.microsoft.com/office/powerpoint/2010/main" val="505186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stretch>
            <a:fillRect/>
          </a:stretch>
        </p:blipFill>
        <p:spPr>
          <a:xfrm>
            <a:off x="1746607" y="0"/>
            <a:ext cx="8698787" cy="6858000"/>
          </a:xfrm>
          <a:prstGeom prst="rect">
            <a:avLst/>
          </a:prstGeom>
        </p:spPr>
      </p:pic>
    </p:spTree>
    <p:extLst>
      <p:ext uri="{BB962C8B-B14F-4D97-AF65-F5344CB8AC3E}">
        <p14:creationId xmlns:p14="http://schemas.microsoft.com/office/powerpoint/2010/main" val="2552936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86708" y="1"/>
            <a:ext cx="8224092" cy="1417638"/>
          </a:xfrm>
        </p:spPr>
        <p:txBody>
          <a:bodyPr/>
          <a:lstStyle/>
          <a:p>
            <a:pPr algn="ctr"/>
            <a:r>
              <a:rPr lang="fi-FI" b="1" dirty="0">
                <a:solidFill>
                  <a:schemeClr val="accent1"/>
                </a:solidFill>
              </a:rPr>
              <a:t>Porkkalan palautus 1955/56</a:t>
            </a:r>
          </a:p>
        </p:txBody>
      </p:sp>
      <p:sp>
        <p:nvSpPr>
          <p:cNvPr id="3" name="Sisällön paikkamerkki 2"/>
          <p:cNvSpPr>
            <a:spLocks noGrp="1"/>
          </p:cNvSpPr>
          <p:nvPr>
            <p:ph idx="1"/>
          </p:nvPr>
        </p:nvSpPr>
        <p:spPr>
          <a:xfrm>
            <a:off x="1430214" y="1312984"/>
            <a:ext cx="9237785" cy="5716415"/>
          </a:xfrm>
        </p:spPr>
        <p:txBody>
          <a:bodyPr>
            <a:normAutofit fontScale="55000" lnSpcReduction="20000"/>
          </a:bodyPr>
          <a:lstStyle/>
          <a:p>
            <a:pPr>
              <a:buNone/>
            </a:pPr>
            <a:r>
              <a:rPr lang="fi-FI" dirty="0"/>
              <a:t>	</a:t>
            </a:r>
            <a:r>
              <a:rPr lang="fi-FI" sz="4400" dirty="0"/>
              <a:t>Kesällä 1955 Neuvostoliitto antoi presidentti Paasikivelle ja pääministeri Kekkoselle salaisen vihjeen, että se olisi valmis palauttamaan Porkkalan, jos yya-sopimusta jatkettaisiin. Paasikivi oli pohtinut jo parin vuoden ajan, pitäisikö yya-sopimusta jatkaa ja mitä voitaisiin pyytää siitä korvaukseksi</a:t>
            </a:r>
          </a:p>
          <a:p>
            <a:pPr>
              <a:buNone/>
            </a:pPr>
            <a:r>
              <a:rPr lang="fi-FI" sz="4400" dirty="0"/>
              <a:t>	Kun Paasikivi kutsuttiin Moskovaan keskustelemaan Porkkalan palautuksesta ja yya-sopimuksen jatkosta, hän neuvotteli Kekkosen kanssa, mitä Moskovassa voitaisiin ehdottaa ja mitä tarjota vastalahjaksi.</a:t>
            </a:r>
          </a:p>
          <a:p>
            <a:pPr>
              <a:buNone/>
            </a:pPr>
            <a:r>
              <a:rPr lang="fi-FI" sz="4400" dirty="0"/>
              <a:t>	</a:t>
            </a:r>
            <a:r>
              <a:rPr lang="fi-FI" sz="4400" dirty="0">
                <a:solidFill>
                  <a:srgbClr val="FF0000"/>
                </a:solidFill>
              </a:rPr>
              <a:t>Suomen aseman parantumisesta ja idänsuhteiden vakiintumisesta kertoo Paasikiven keskustelusta 5.9.1955 kirjoittama muistiinpano, jonka lopussa oli päätös: "Ellei saada ainakin Porkkala, niin ystävyyssopimuksen uudistamisesta ei nyt vielä keskustella, vaan siitä voidaan neuvotella myöhemmin...” </a:t>
            </a:r>
          </a:p>
          <a:p>
            <a:pPr>
              <a:buNone/>
            </a:pPr>
            <a:r>
              <a:rPr lang="fi-FI" sz="4400" dirty="0"/>
              <a:t>	Paasikivi lähti Kekkosen kanssa Moskovaan, ja siellä Porkkala luvattiin palauttaa - ja yya-sopimusta jatkettiin. </a:t>
            </a:r>
          </a:p>
          <a:p>
            <a:pPr>
              <a:buNone/>
            </a:pPr>
            <a:r>
              <a:rPr lang="fi-FI" dirty="0"/>
              <a:t>	</a:t>
            </a:r>
            <a:r>
              <a:rPr lang="fi-FI" sz="2500" dirty="0"/>
              <a:t>Lähde: KA, J.K. Paasikiven arkisto V:28</a:t>
            </a:r>
            <a:r>
              <a:rPr lang="fi-FI" sz="1700" dirty="0"/>
              <a:t>.</a:t>
            </a:r>
          </a:p>
          <a:p>
            <a:pPr>
              <a:buNone/>
            </a:pPr>
            <a:endParaRPr lang="fi-FI" dirty="0"/>
          </a:p>
        </p:txBody>
      </p:sp>
    </p:spTree>
    <p:extLst>
      <p:ext uri="{BB962C8B-B14F-4D97-AF65-F5344CB8AC3E}">
        <p14:creationId xmlns:p14="http://schemas.microsoft.com/office/powerpoint/2010/main" val="3373843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ekka\Pictures\coldwar_militaryallianc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0923" y="72158"/>
            <a:ext cx="6674339" cy="6647239"/>
          </a:xfrm>
          <a:prstGeom prst="rect">
            <a:avLst/>
          </a:prstGeom>
          <a:noFill/>
          <a:extLst>
            <a:ext uri="{909E8E84-426E-40DD-AFC4-6F175D3DCCD1}">
              <a14:hiddenFill xmlns:a14="http://schemas.microsoft.com/office/drawing/2010/main">
                <a:solidFill>
                  <a:srgbClr val="FFFFFF"/>
                </a:solidFill>
              </a14:hiddenFill>
            </a:ext>
          </a:extLst>
        </p:spPr>
      </p:pic>
      <p:sp>
        <p:nvSpPr>
          <p:cNvPr id="3" name="Tekstikehys 2"/>
          <p:cNvSpPr txBox="1"/>
          <p:nvPr/>
        </p:nvSpPr>
        <p:spPr>
          <a:xfrm>
            <a:off x="9336360" y="5877272"/>
            <a:ext cx="1805302" cy="646331"/>
          </a:xfrm>
          <a:prstGeom prst="rect">
            <a:avLst/>
          </a:prstGeom>
          <a:noFill/>
        </p:spPr>
        <p:txBody>
          <a:bodyPr wrap="none" rtlCol="0">
            <a:spAutoFit/>
          </a:bodyPr>
          <a:lstStyle/>
          <a:p>
            <a:r>
              <a:rPr lang="fi-FI" dirty="0"/>
              <a:t>Blokit 1955.</a:t>
            </a:r>
          </a:p>
          <a:p>
            <a:r>
              <a:rPr lang="fi-FI" dirty="0"/>
              <a:t>Lähde: Wikipedia</a:t>
            </a:r>
          </a:p>
        </p:txBody>
      </p:sp>
    </p:spTree>
    <p:extLst>
      <p:ext uri="{BB962C8B-B14F-4D97-AF65-F5344CB8AC3E}">
        <p14:creationId xmlns:p14="http://schemas.microsoft.com/office/powerpoint/2010/main" val="559252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E2E6F7-EEE1-4BCA-A974-DC13EA1241FB}"/>
              </a:ext>
            </a:extLst>
          </p:cNvPr>
          <p:cNvSpPr>
            <a:spLocks noGrp="1"/>
          </p:cNvSpPr>
          <p:nvPr>
            <p:ph type="title"/>
          </p:nvPr>
        </p:nvSpPr>
        <p:spPr/>
        <p:txBody>
          <a:bodyPr/>
          <a:lstStyle/>
          <a:p>
            <a:pPr algn="ctr"/>
            <a:r>
              <a:rPr lang="fi-FI" dirty="0"/>
              <a:t> </a:t>
            </a:r>
            <a:r>
              <a:rPr lang="fi-FI" b="1" dirty="0">
                <a:solidFill>
                  <a:schemeClr val="accent1"/>
                </a:solidFill>
              </a:rPr>
              <a:t>Berliinin kriisi kesällä 1961</a:t>
            </a:r>
          </a:p>
        </p:txBody>
      </p:sp>
      <p:sp>
        <p:nvSpPr>
          <p:cNvPr id="3" name="Sisällön paikkamerkki 2">
            <a:extLst>
              <a:ext uri="{FF2B5EF4-FFF2-40B4-BE49-F238E27FC236}">
                <a16:creationId xmlns:a16="http://schemas.microsoft.com/office/drawing/2014/main" id="{819A25E5-5E43-4176-925E-C15B8C9D1666}"/>
              </a:ext>
            </a:extLst>
          </p:cNvPr>
          <p:cNvSpPr>
            <a:spLocks noGrp="1"/>
          </p:cNvSpPr>
          <p:nvPr>
            <p:ph idx="1"/>
          </p:nvPr>
        </p:nvSpPr>
        <p:spPr/>
        <p:txBody>
          <a:bodyPr>
            <a:normAutofit fontScale="92500" lnSpcReduction="10000"/>
          </a:bodyPr>
          <a:lstStyle/>
          <a:p>
            <a:pPr algn="l"/>
            <a:r>
              <a:rPr lang="fi-FI" b="0" i="0" dirty="0">
                <a:solidFill>
                  <a:srgbClr val="333333"/>
                </a:solidFill>
                <a:effectLst/>
                <a:latin typeface="Helvetica Neue"/>
              </a:rPr>
              <a:t>Neuvostoliiton johtaja Nikita </a:t>
            </a:r>
            <a:r>
              <a:rPr lang="fi-FI" b="0" i="0" dirty="0" err="1">
                <a:solidFill>
                  <a:srgbClr val="333333"/>
                </a:solidFill>
                <a:effectLst/>
                <a:latin typeface="Helvetica Neue"/>
              </a:rPr>
              <a:t>Hrushtshev</a:t>
            </a:r>
            <a:r>
              <a:rPr lang="fi-FI" b="0" i="0" dirty="0">
                <a:solidFill>
                  <a:srgbClr val="333333"/>
                </a:solidFill>
                <a:effectLst/>
                <a:latin typeface="Helvetica Neue"/>
              </a:rPr>
              <a:t> tapasi presidentti J.F. Kennedyn 4. kesäkuuta ja esitti vaatimuksen Berliinin tunnustamisesta DDR:n pääkaupungiksi.</a:t>
            </a:r>
          </a:p>
          <a:p>
            <a:pPr algn="l"/>
            <a:r>
              <a:rPr lang="fi-FI" b="0" i="0" dirty="0">
                <a:solidFill>
                  <a:srgbClr val="333333"/>
                </a:solidFill>
                <a:effectLst/>
                <a:latin typeface="Helvetica Neue"/>
              </a:rPr>
              <a:t>Yhdysvallat vastasi ilmoituksella asevoimien vahvuuden kasvattamisesta 200 000 sotilaalla ja 700 ydinaseistetun pommikoneen asettamisesta taisteluvalmiuteen.</a:t>
            </a:r>
          </a:p>
          <a:p>
            <a:pPr algn="l"/>
            <a:r>
              <a:rPr lang="fi-FI" b="0" i="0" dirty="0">
                <a:solidFill>
                  <a:srgbClr val="333333"/>
                </a:solidFill>
                <a:effectLst/>
                <a:latin typeface="Helvetica Neue"/>
              </a:rPr>
              <a:t>Neuvostoliiton voimannäytön kovimpiin toimiin kuului ydinasekokeiden aloittaminen uudelleen loppukesästä alkaen. Yhdysvallat puolestaan jatkoi maanalaisia kokeita.</a:t>
            </a:r>
          </a:p>
          <a:p>
            <a:pPr algn="l"/>
            <a:r>
              <a:rPr lang="fi-FI" b="0" i="0" dirty="0">
                <a:solidFill>
                  <a:srgbClr val="333333"/>
                </a:solidFill>
                <a:effectLst/>
                <a:latin typeface="Helvetica Neue"/>
              </a:rPr>
              <a:t>Neuvostoliiton ydinasekoesarja päättyi historian suurimman, voimakkuudeltaan lähes 60 megatonnin pommin räjäyttämiseen Novaja Zemljalla 30.10.1961.</a:t>
            </a:r>
          </a:p>
          <a:p>
            <a:endParaRPr lang="fi-FI" dirty="0"/>
          </a:p>
        </p:txBody>
      </p:sp>
    </p:spTree>
    <p:extLst>
      <p:ext uri="{BB962C8B-B14F-4D97-AF65-F5344CB8AC3E}">
        <p14:creationId xmlns:p14="http://schemas.microsoft.com/office/powerpoint/2010/main" val="3745563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9214656"/>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632</TotalTime>
  <Words>1204</Words>
  <Application>Microsoft Office PowerPoint</Application>
  <PresentationFormat>Laajakuva</PresentationFormat>
  <Paragraphs>72</Paragraphs>
  <Slides>24</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24</vt:i4>
      </vt:variant>
    </vt:vector>
  </HeadingPairs>
  <TitlesOfParts>
    <vt:vector size="29" baseType="lpstr">
      <vt:lpstr>Arial</vt:lpstr>
      <vt:lpstr>Calibri</vt:lpstr>
      <vt:lpstr>Calibri Light</vt:lpstr>
      <vt:lpstr>Helvetica Neue</vt:lpstr>
      <vt:lpstr>Office-teema</vt:lpstr>
      <vt:lpstr>Kohti uutta Eurooppaa: Kylmän sodan päätös</vt:lpstr>
      <vt:lpstr>Thukydides: Peloponnesolaissota</vt:lpstr>
      <vt:lpstr>Kylmän sodan vaiheet</vt:lpstr>
      <vt:lpstr>PowerPoint-esitys</vt:lpstr>
      <vt:lpstr>PowerPoint-esitys</vt:lpstr>
      <vt:lpstr>Porkkalan palautus 1955/56</vt:lpstr>
      <vt:lpstr>PowerPoint-esitys</vt:lpstr>
      <vt:lpstr> Berliinin kriisi kesällä 1961</vt:lpstr>
      <vt:lpstr>PowerPoint-esitys</vt:lpstr>
      <vt:lpstr>PowerPoint-esitys</vt:lpstr>
      <vt:lpstr>PowerPoint-esitys</vt:lpstr>
      <vt:lpstr>PowerPoint-esitys</vt:lpstr>
      <vt:lpstr>PowerPoint-esitys</vt:lpstr>
      <vt:lpstr>PowerPoint-esitys</vt:lpstr>
      <vt:lpstr>PowerPoint-esitys</vt:lpstr>
      <vt:lpstr>PowerPoint-esitys</vt:lpstr>
      <vt:lpstr>Saksan kysymys ja Naton tulevaisuus</vt:lpstr>
      <vt:lpstr>Presidentti Mauno Koivisto haastattelussa Kainuun Sanomille 8.4.1990</vt:lpstr>
      <vt:lpstr>Presidentti Koivisto saneli mietteitään ulkopolitiikasta muistioon 24.1.1991</vt:lpstr>
      <vt:lpstr>Washingtonista suurlähettiläs Jukka Valtasaari raportoi 26.8.1991 Yhdysvaltojen näkökulmaa</vt:lpstr>
      <vt:lpstr>Liittokansleri Helmut Kohl keskustelussa presidentti Koiviston kanssa 5.3.1992</vt:lpstr>
      <vt:lpstr>Mauno Koiviston perustelut EU-jäsenyydelle</vt:lpstr>
      <vt:lpstr>PowerPoint-esitys</vt:lpstr>
      <vt:lpstr>”Uuden Euroopan” malleja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Kylmän sodan päätös Draamaa Helsingissä, Moskovassa ja Berliinissä</dc:title>
  <dc:creator>Pekka Visuri</dc:creator>
  <cp:lastModifiedBy>Susanna Junttila</cp:lastModifiedBy>
  <cp:revision>183</cp:revision>
  <dcterms:created xsi:type="dcterms:W3CDTF">2022-08-01T07:13:37Z</dcterms:created>
  <dcterms:modified xsi:type="dcterms:W3CDTF">2023-02-01T17:15:38Z</dcterms:modified>
</cp:coreProperties>
</file>